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2" r:id="rId3"/>
    <p:sldMasterId id="2147483685" r:id="rId4"/>
    <p:sldMasterId id="2147483687" r:id="rId5"/>
  </p:sldMasterIdLst>
  <p:notesMasterIdLst>
    <p:notesMasterId r:id="rId63"/>
  </p:notesMasterIdLst>
  <p:sldIdLst>
    <p:sldId id="301" r:id="rId6"/>
    <p:sldId id="302" r:id="rId7"/>
    <p:sldId id="303" r:id="rId8"/>
    <p:sldId id="304" r:id="rId9"/>
    <p:sldId id="308" r:id="rId10"/>
    <p:sldId id="309" r:id="rId11"/>
    <p:sldId id="305" r:id="rId12"/>
    <p:sldId id="307" r:id="rId13"/>
    <p:sldId id="306" r:id="rId14"/>
    <p:sldId id="355" r:id="rId15"/>
    <p:sldId id="356" r:id="rId16"/>
    <p:sldId id="357" r:id="rId17"/>
    <p:sldId id="358" r:id="rId18"/>
    <p:sldId id="363" r:id="rId19"/>
    <p:sldId id="364" r:id="rId20"/>
    <p:sldId id="365" r:id="rId21"/>
    <p:sldId id="372" r:id="rId22"/>
    <p:sldId id="373" r:id="rId23"/>
    <p:sldId id="369" r:id="rId24"/>
    <p:sldId id="370" r:id="rId25"/>
    <p:sldId id="332" r:id="rId26"/>
    <p:sldId id="333" r:id="rId27"/>
    <p:sldId id="336" r:id="rId28"/>
    <p:sldId id="343" r:id="rId29"/>
    <p:sldId id="310" r:id="rId30"/>
    <p:sldId id="330" r:id="rId31"/>
    <p:sldId id="311" r:id="rId32"/>
    <p:sldId id="312" r:id="rId33"/>
    <p:sldId id="313" r:id="rId34"/>
    <p:sldId id="314" r:id="rId35"/>
    <p:sldId id="315" r:id="rId36"/>
    <p:sldId id="316" r:id="rId37"/>
    <p:sldId id="325" r:id="rId38"/>
    <p:sldId id="317" r:id="rId39"/>
    <p:sldId id="339" r:id="rId40"/>
    <p:sldId id="340" r:id="rId41"/>
    <p:sldId id="341" r:id="rId42"/>
    <p:sldId id="342" r:id="rId43"/>
    <p:sldId id="318" r:id="rId44"/>
    <p:sldId id="338" r:id="rId45"/>
    <p:sldId id="320" r:id="rId46"/>
    <p:sldId id="321" r:id="rId47"/>
    <p:sldId id="331" r:id="rId48"/>
    <p:sldId id="322" r:id="rId49"/>
    <p:sldId id="323" r:id="rId50"/>
    <p:sldId id="349" r:id="rId51"/>
    <p:sldId id="350" r:id="rId52"/>
    <p:sldId id="335" r:id="rId53"/>
    <p:sldId id="344" r:id="rId54"/>
    <p:sldId id="345" r:id="rId55"/>
    <p:sldId id="346" r:id="rId56"/>
    <p:sldId id="347" r:id="rId57"/>
    <p:sldId id="348" r:id="rId58"/>
    <p:sldId id="375" r:id="rId59"/>
    <p:sldId id="376" r:id="rId60"/>
    <p:sldId id="377" r:id="rId61"/>
    <p:sldId id="353"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E8E"/>
    <a:srgbClr val="6600CC"/>
    <a:srgbClr val="9933FF"/>
    <a:srgbClr val="9900CC"/>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2308" autoAdjust="0"/>
  </p:normalViewPr>
  <p:slideViewPr>
    <p:cSldViewPr snapToGrid="0">
      <p:cViewPr varScale="1">
        <p:scale>
          <a:sx n="101" d="100"/>
          <a:sy n="101" d="100"/>
        </p:scale>
        <p:origin x="-2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01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8FA9E64-A449-4E04-9681-C8807574DF3D}" type="slidenum">
              <a:rPr lang="en-US"/>
              <a:pPr>
                <a:defRPr/>
              </a:pPr>
              <a:t>‹#›</a:t>
            </a:fld>
            <a:endParaRPr lang="en-US"/>
          </a:p>
        </p:txBody>
      </p:sp>
    </p:spTree>
    <p:extLst>
      <p:ext uri="{BB962C8B-B14F-4D97-AF65-F5344CB8AC3E}">
        <p14:creationId xmlns:p14="http://schemas.microsoft.com/office/powerpoint/2010/main" xmlns="" val="1152555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431EDC-BD5B-4751-90BB-07B31E838720}" type="slidenum">
              <a:rPr lang="en-US" sz="1200" smtClean="0"/>
              <a:pPr eaLnBrk="1" hangingPunct="1"/>
              <a:t>1</a:t>
            </a:fld>
            <a:endParaRPr lang="en-US" sz="120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379FB4-6FBB-4339-9780-12ACC2DF7C28}" type="slidenum">
              <a:rPr lang="en-US" sz="1200" smtClean="0"/>
              <a:pPr eaLnBrk="1" hangingPunct="1"/>
              <a:t>10</a:t>
            </a:fld>
            <a:endParaRPr 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F1F6A5-49CD-4683-9425-45EF069173C0}" type="slidenum">
              <a:rPr lang="en-US" sz="1200" smtClean="0"/>
              <a:pPr eaLnBrk="1" hangingPunct="1"/>
              <a:t>11</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7AD4F4-AB3D-4721-AF26-C182B064D20B}" type="slidenum">
              <a:rPr lang="en-US" sz="1200" smtClean="0"/>
              <a:pPr eaLnBrk="1" hangingPunct="1"/>
              <a:t>12</a:t>
            </a:fld>
            <a:endParaRPr lang="en-US"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96B20A-8198-4CC2-B1CB-A95446EA5E7D}" type="slidenum">
              <a:rPr lang="en-US" sz="1200" smtClean="0"/>
              <a:pPr eaLnBrk="1" hangingPunct="1"/>
              <a:t>13</a:t>
            </a:fld>
            <a:endParaRPr lang="en-US"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1A43789-F157-4191-A987-BE572256B935}" type="slidenum">
              <a:rPr lang="en-US" sz="1200" smtClean="0"/>
              <a:pPr eaLnBrk="1" hangingPunct="1"/>
              <a:t>14</a:t>
            </a:fld>
            <a:endParaRPr 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8A3460-6107-43A0-92B4-7579FFCD542F}" type="slidenum">
              <a:rPr lang="en-US" sz="1200" smtClean="0"/>
              <a:pPr eaLnBrk="1" hangingPunct="1"/>
              <a:t>15</a:t>
            </a:fld>
            <a:endParaRPr lang="en-US" sz="12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4E5EA7-AA2A-46DA-BFD3-8D2ECEED9D38}" type="slidenum">
              <a:rPr lang="en-US" sz="1200" smtClean="0"/>
              <a:pPr eaLnBrk="1" hangingPunct="1"/>
              <a:t>16</a:t>
            </a:fld>
            <a:endParaRPr 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0068CDD-F591-4D59-AEF3-925B6E83555F}" type="slidenum">
              <a:rPr lang="en-US" sz="1200" smtClean="0"/>
              <a:pPr eaLnBrk="1" hangingPunct="1"/>
              <a:t>17</a:t>
            </a:fld>
            <a:endParaRPr lang="en-US" sz="120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EE2A68-D5A0-48D7-9C6A-2ABACD8AA0B4}" type="slidenum">
              <a:rPr lang="en-US" sz="1200" smtClean="0"/>
              <a:pPr eaLnBrk="1" hangingPunct="1"/>
              <a:t>18</a:t>
            </a:fld>
            <a:endParaRPr 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2EC2AF-29F1-4E62-91E6-8B479CCA716D}" type="slidenum">
              <a:rPr lang="en-US" sz="1200" smtClean="0"/>
              <a:pPr eaLnBrk="1" hangingPunct="1"/>
              <a:t>19</a:t>
            </a:fld>
            <a:endParaRPr 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4E1AC7A-DFC5-4FB6-B02D-289A4EC05C88}" type="slidenum">
              <a:rPr lang="en-US" sz="1200" smtClean="0"/>
              <a:pPr eaLnBrk="1" hangingPunct="1"/>
              <a:t>2</a:t>
            </a:fld>
            <a:endParaRPr lang="en-US" sz="12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3BE108-0675-4A25-A3F2-AD748AECAC5B}" type="slidenum">
              <a:rPr lang="en-US" sz="1200" smtClean="0"/>
              <a:pPr eaLnBrk="1" hangingPunct="1"/>
              <a:t>20</a:t>
            </a:fld>
            <a:endParaRPr 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E4F38F-4D78-4B88-9F74-19887569E3C4}" type="slidenum">
              <a:rPr lang="en-US" sz="1200" smtClean="0"/>
              <a:pPr eaLnBrk="1" hangingPunct="1"/>
              <a:t>21</a:t>
            </a:fld>
            <a:endParaRPr 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9C22F9-32C6-4F5D-A6EC-2273056F8DAA}" type="slidenum">
              <a:rPr lang="en-US" sz="1200" smtClean="0"/>
              <a:pPr eaLnBrk="1" hangingPunct="1"/>
              <a:t>22</a:t>
            </a:fld>
            <a:endParaRPr 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737DC6-06C7-4BB8-B4DF-0E167596630D}" type="slidenum">
              <a:rPr lang="en-US" sz="1200" smtClean="0"/>
              <a:pPr eaLnBrk="1" hangingPunct="1"/>
              <a:t>23</a:t>
            </a:fld>
            <a:endParaRPr 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0901823-E351-45F8-93E7-364E363103BA}" type="slidenum">
              <a:rPr lang="en-US" sz="1200" smtClean="0"/>
              <a:pPr eaLnBrk="1" hangingPunct="1"/>
              <a:t>24</a:t>
            </a:fld>
            <a:endParaRPr lang="en-US" sz="12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BF6A51-7D89-4429-B43D-7F407756DCAA}" type="slidenum">
              <a:rPr lang="en-US" sz="1200" smtClean="0"/>
              <a:pPr eaLnBrk="1" hangingPunct="1"/>
              <a:t>25</a:t>
            </a:fld>
            <a:endParaRPr 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FC48EC-ACC5-4E14-8F25-55D13A3780D2}" type="slidenum">
              <a:rPr lang="en-US" sz="1200" smtClean="0"/>
              <a:pPr eaLnBrk="1" hangingPunct="1"/>
              <a:t>26</a:t>
            </a:fld>
            <a:endParaRPr 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891C2C-177E-48F7-9FD1-1D89A6C92A90}" type="slidenum">
              <a:rPr lang="en-US" sz="1200" smtClean="0"/>
              <a:pPr eaLnBrk="1" hangingPunct="1"/>
              <a:t>27</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D78D89A-C47D-4DDB-ADD7-93081C66E7EA}" type="slidenum">
              <a:rPr lang="en-US" sz="1200" smtClean="0"/>
              <a:pPr eaLnBrk="1" hangingPunct="1"/>
              <a:t>28</a:t>
            </a:fld>
            <a:endParaRPr lang="en-US" sz="120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ED4208-8577-40C3-81FD-976809AD80D9}" type="slidenum">
              <a:rPr lang="en-US" sz="1200" smtClean="0"/>
              <a:pPr eaLnBrk="1" hangingPunct="1"/>
              <a:t>29</a:t>
            </a:fld>
            <a:endParaRPr 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77E2B0-D392-4FDB-90DE-8C4786756FC9}" type="slidenum">
              <a:rPr lang="en-US" sz="1200" smtClean="0"/>
              <a:pPr eaLnBrk="1" hangingPunct="1"/>
              <a:t>3</a:t>
            </a:fld>
            <a:endParaRPr lang="en-US" sz="120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856687-C372-4633-9AC7-8FBC6E31182C}" type="slidenum">
              <a:rPr lang="en-US" sz="1200" smtClean="0"/>
              <a:pPr eaLnBrk="1" hangingPunct="1"/>
              <a:t>30</a:t>
            </a:fld>
            <a:endParaRPr 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09B37A8-5187-4442-9EFA-2F61D63BFDA7}" type="slidenum">
              <a:rPr lang="en-US" sz="1200" smtClean="0"/>
              <a:pPr eaLnBrk="1" hangingPunct="1"/>
              <a:t>31</a:t>
            </a:fld>
            <a:endParaRPr 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E0BC9F-4EFE-4A72-80BF-B11BEF875EDF}" type="slidenum">
              <a:rPr lang="en-US" sz="1200" smtClean="0"/>
              <a:pPr eaLnBrk="1" hangingPunct="1"/>
              <a:t>32</a:t>
            </a:fld>
            <a:endParaRPr 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54E47A-69D2-4035-B9B0-029E005F2D63}" type="slidenum">
              <a:rPr lang="en-US" sz="1200" smtClean="0"/>
              <a:pPr eaLnBrk="1" hangingPunct="1"/>
              <a:t>33</a:t>
            </a:fld>
            <a:endParaRPr 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37A785-919B-4F51-905D-C2EEDC228F55}" type="slidenum">
              <a:rPr lang="en-US" sz="1200" smtClean="0"/>
              <a:pPr eaLnBrk="1" hangingPunct="1"/>
              <a:t>34</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8C0044-4BE2-42E1-B51C-3BC6992F9482}" type="slidenum">
              <a:rPr lang="en-US" sz="1200" smtClean="0"/>
              <a:pPr eaLnBrk="1" hangingPunct="1"/>
              <a:t>35</a:t>
            </a:fld>
            <a:endParaRPr lang="en-US" sz="120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CC136A-1981-4F3E-968B-9F18EAE04A15}" type="slidenum">
              <a:rPr lang="en-US" sz="1200" smtClean="0"/>
              <a:pPr eaLnBrk="1" hangingPunct="1"/>
              <a:t>36</a:t>
            </a:fld>
            <a:endParaRPr 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3DADE5-6E57-4FAF-86ED-5077CC2DF563}" type="slidenum">
              <a:rPr lang="en-US" sz="1200" smtClean="0"/>
              <a:pPr eaLnBrk="1" hangingPunct="1"/>
              <a:t>37</a:t>
            </a:fld>
            <a:endParaRPr lang="en-US" sz="120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3AC619-DD9A-4154-AC5C-AD3257E00F59}" type="slidenum">
              <a:rPr lang="en-US" sz="1200" smtClean="0"/>
              <a:pPr eaLnBrk="1" hangingPunct="1"/>
              <a:t>38</a:t>
            </a:fld>
            <a:endParaRPr lang="en-US"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C1E862-009A-4D54-848C-EC83B1D812A3}" type="slidenum">
              <a:rPr lang="en-US" sz="1200" smtClean="0"/>
              <a:pPr eaLnBrk="1" hangingPunct="1"/>
              <a:t>39</a:t>
            </a:fld>
            <a:endParaRPr 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06B683-2641-4941-AF33-02EC7CAFA9FE}" type="slidenum">
              <a:rPr lang="en-US" sz="1200" smtClean="0"/>
              <a:pPr eaLnBrk="1" hangingPunct="1"/>
              <a:t>4</a:t>
            </a:fld>
            <a:endParaRPr 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Anatomically modern humans first appear in the fossil record in Africa about 130,000 years ago, although studies of molecular biology give evidence that the approximate time of divergence from the common ancestor of all modern human populations was 200,000 years ago.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2227985-FBD0-4671-A497-9D3310179E4A}" type="slidenum">
              <a:rPr lang="en-US" sz="1200" smtClean="0"/>
              <a:pPr eaLnBrk="1" hangingPunct="1"/>
              <a:t>40</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CD2919-141C-4C44-8F25-4635C1E33C27}" type="slidenum">
              <a:rPr lang="en-US" sz="1200" smtClean="0"/>
              <a:pPr eaLnBrk="1" hangingPunct="1"/>
              <a:t>41</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473D11-91AF-4513-B783-3E40C0A3A26A}" type="slidenum">
              <a:rPr lang="en-US" sz="1200" smtClean="0"/>
              <a:pPr eaLnBrk="1" hangingPunct="1"/>
              <a:t>42</a:t>
            </a:fld>
            <a:endParaRPr lang="en-US" sz="120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01CB74-AF60-4EAA-BC90-A431B72161E8}" type="slidenum">
              <a:rPr lang="en-US" sz="1200" smtClean="0"/>
              <a:pPr eaLnBrk="1" hangingPunct="1"/>
              <a:t>43</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24E56EF-9DB5-4F85-B42A-A4237362A9F3}" type="slidenum">
              <a:rPr lang="en-US" sz="1200" smtClean="0"/>
              <a:pPr eaLnBrk="1" hangingPunct="1"/>
              <a:t>44</a:t>
            </a:fld>
            <a:endParaRPr 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07E740-C931-41DD-8B06-D0811EC80134}" type="slidenum">
              <a:rPr lang="en-US" sz="1200" smtClean="0"/>
              <a:pPr eaLnBrk="1" hangingPunct="1"/>
              <a:t>45</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DA03AA-56E2-4ACD-8ECC-1F183E066878}" type="slidenum">
              <a:rPr lang="en-US" sz="1200" smtClean="0"/>
              <a:pPr eaLnBrk="1" hangingPunct="1"/>
              <a:t>46</a:t>
            </a:fld>
            <a:endParaRPr lang="en-US" sz="120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CBDCEE-470C-474C-B6AF-2AC224609435}" type="slidenum">
              <a:rPr lang="en-US" sz="1200" smtClean="0"/>
              <a:pPr eaLnBrk="1" hangingPunct="1"/>
              <a:t>47</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518429-DD71-4631-A6E0-44AD25EA9EE5}" type="slidenum">
              <a:rPr lang="en-US" sz="1200" smtClean="0"/>
              <a:pPr eaLnBrk="1" hangingPunct="1"/>
              <a:t>48</a:t>
            </a:fld>
            <a:endParaRPr 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0A29E1-64D0-48C7-BB7A-4A6BB3E073B9}" type="slidenum">
              <a:rPr lang="en-US" sz="1200" smtClean="0"/>
              <a:pPr eaLnBrk="1" hangingPunct="1"/>
              <a:t>49</a:t>
            </a:fld>
            <a:endParaRPr lang="en-US" sz="120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1DDDC7-2454-4A0B-B337-BA50E6BD9DC5}" type="slidenum">
              <a:rPr lang="en-US" sz="1200" smtClean="0"/>
              <a:pPr eaLnBrk="1" hangingPunct="1"/>
              <a:t>5</a:t>
            </a:fld>
            <a:endParaRPr lang="en-US"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487E6C-1591-462A-8710-D6E51095F6BA}" type="slidenum">
              <a:rPr lang="en-US" sz="1200" smtClean="0"/>
              <a:pPr eaLnBrk="1" hangingPunct="1"/>
              <a:t>50</a:t>
            </a:fld>
            <a:endParaRPr 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5ACEF-CF10-463A-A404-0014E2C902CD}" type="slidenum">
              <a:rPr lang="en-US" sz="1200" smtClean="0"/>
              <a:pPr eaLnBrk="1" hangingPunct="1"/>
              <a:t>51</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C2BCC7-347E-4713-932A-F1E22BB87E37}" type="slidenum">
              <a:rPr lang="en-US" sz="1200" smtClean="0"/>
              <a:pPr eaLnBrk="1" hangingPunct="1"/>
              <a:t>52</a:t>
            </a:fld>
            <a:endParaRPr 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135B31-0F95-4930-9F81-50E36B5138FD}" type="slidenum">
              <a:rPr lang="en-US" sz="1200" smtClean="0"/>
              <a:pPr eaLnBrk="1" hangingPunct="1"/>
              <a:t>53</a:t>
            </a:fld>
            <a:endParaRPr lang="en-US" sz="120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D439F0D-39AF-4438-A6F8-C65DFEAE6356}" type="slidenum">
              <a:rPr lang="en-US" sz="1200" smtClean="0"/>
              <a:pPr eaLnBrk="1" hangingPunct="1"/>
              <a:t>54</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C856E6-90FD-4110-8154-CA94AF67B39C}" type="slidenum">
              <a:rPr lang="en-US" sz="1200" smtClean="0"/>
              <a:pPr eaLnBrk="1" hangingPunct="1"/>
              <a:t>55</a:t>
            </a:fld>
            <a:endParaRPr lang="en-US" sz="12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D439F0D-39AF-4438-A6F8-C65DFEAE6356}" type="slidenum">
              <a:rPr lang="en-US" sz="1200" smtClean="0"/>
              <a:pPr eaLnBrk="1" hangingPunct="1"/>
              <a:t>56</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688FD0-2DC3-4A70-9303-BE0E9026F009}" type="slidenum">
              <a:rPr lang="en-US" sz="1200" smtClean="0"/>
              <a:pPr eaLnBrk="1" hangingPunct="1"/>
              <a:t>57</a:t>
            </a:fld>
            <a:endParaRPr lang="en-US" sz="12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7C61F5-1A64-45AE-929E-35FA9F36AFD0}" type="slidenum">
              <a:rPr lang="en-US" sz="1200" smtClean="0"/>
              <a:pPr eaLnBrk="1" hangingPunct="1"/>
              <a:t>6</a:t>
            </a:fld>
            <a:endParaRPr lang="en-US" sz="12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71E810-811E-4211-AAE6-1B5129526A2D}" type="slidenum">
              <a:rPr lang="en-US" sz="1200" smtClean="0"/>
              <a:pPr eaLnBrk="1" hangingPunct="1"/>
              <a:t>7</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8B3B9E-EE96-4E43-8D26-A7D261E48F8E}" type="slidenum">
              <a:rPr lang="en-US" sz="1200" smtClean="0"/>
              <a:pPr eaLnBrk="1" hangingPunct="1"/>
              <a:t>8</a:t>
            </a:fld>
            <a:endParaRPr lang="en-US"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F67232-98E4-4E6A-90F7-660F938AADB1}" type="slidenum">
              <a:rPr lang="en-US" sz="1200" smtClean="0"/>
              <a:pPr eaLnBrk="1" hangingPunct="1"/>
              <a:t>9</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3886200" y="381000"/>
            <a:ext cx="5029200" cy="2057400"/>
          </a:xfrm>
        </p:spPr>
        <p:txBody>
          <a:bodyPr/>
          <a:lstStyle>
            <a:lvl1pPr>
              <a:defRPr sz="4400"/>
            </a:lvl1pPr>
          </a:lstStyle>
          <a:p>
            <a:r>
              <a:rPr lang="en-US"/>
              <a:t>Click to edit Master title style</a:t>
            </a:r>
          </a:p>
        </p:txBody>
      </p:sp>
      <p:sp>
        <p:nvSpPr>
          <p:cNvPr id="70659" name="Rectangle 3"/>
          <p:cNvSpPr>
            <a:spLocks noGrp="1" noChangeArrowheads="1"/>
          </p:cNvSpPr>
          <p:nvPr>
            <p:ph type="subTitle" idx="1"/>
          </p:nvPr>
        </p:nvSpPr>
        <p:spPr>
          <a:xfrm>
            <a:off x="3886200" y="2590800"/>
            <a:ext cx="5029200" cy="1219200"/>
          </a:xfrm>
        </p:spPr>
        <p:txBody>
          <a:bodyPr/>
          <a:lstStyle>
            <a:lvl1pPr marL="0" indent="0" algn="ctr">
              <a:buFontTx/>
              <a:buNone/>
              <a:defRPr/>
            </a:lvl1pPr>
          </a:lstStyle>
          <a:p>
            <a:r>
              <a:rPr lang="en-US"/>
              <a:t>Click to edit Master subtitle style</a:t>
            </a:r>
          </a:p>
        </p:txBody>
      </p:sp>
      <p:sp>
        <p:nvSpPr>
          <p:cNvPr id="4" name="Date Placeholder 3"/>
          <p:cNvSpPr>
            <a:spLocks noGrp="1" noChangeArrowheads="1"/>
          </p:cNvSpPr>
          <p:nvPr>
            <p:ph type="dt" sz="half" idx="10"/>
          </p:nvPr>
        </p:nvSpPr>
        <p:spPr bwMode="auto">
          <a:xfrm>
            <a:off x="2819400" y="5943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latin typeface="+mn-lt"/>
              </a:defRPr>
            </a:lvl1pPr>
          </a:lstStyle>
          <a:p>
            <a:pPr>
              <a:defRPr/>
            </a:pPr>
            <a:endParaRPr lang="en-US"/>
          </a:p>
        </p:txBody>
      </p:sp>
      <p:sp>
        <p:nvSpPr>
          <p:cNvPr id="5" name="Footer Placeholder 4"/>
          <p:cNvSpPr>
            <a:spLocks noGrp="1" noChangeArrowheads="1"/>
          </p:cNvSpPr>
          <p:nvPr>
            <p:ph type="ftr" sz="quarter" idx="11"/>
          </p:nvPr>
        </p:nvSpPr>
        <p:spPr bwMode="auto">
          <a:xfrm>
            <a:off x="4876800" y="59436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atin typeface="+mn-lt"/>
              </a:defRPr>
            </a:lvl1pPr>
          </a:lstStyle>
          <a:p>
            <a:pPr>
              <a:defRPr/>
            </a:pPr>
            <a:endParaRPr lang="en-US"/>
          </a:p>
        </p:txBody>
      </p:sp>
      <p:sp>
        <p:nvSpPr>
          <p:cNvPr id="6" name="Slide Number Placeholder 5"/>
          <p:cNvSpPr>
            <a:spLocks noGrp="1" noChangeArrowheads="1"/>
          </p:cNvSpPr>
          <p:nvPr>
            <p:ph type="sldNum" sz="quarter" idx="12"/>
          </p:nvPr>
        </p:nvSpPr>
        <p:spPr bwMode="auto">
          <a:xfrm>
            <a:off x="7162800" y="5943600"/>
            <a:ext cx="175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00">
                <a:latin typeface="+mn-lt"/>
              </a:defRPr>
            </a:lvl1pPr>
          </a:lstStyle>
          <a:p>
            <a:pPr>
              <a:defRPr/>
            </a:pPr>
            <a:fld id="{C040ADCC-09B2-4D00-9738-5C334345DD0E}" type="slidenum">
              <a:rPr lang="en-US"/>
              <a:pPr>
                <a:defRPr/>
              </a:pPr>
              <a:t>‹#›</a:t>
            </a:fld>
            <a:endParaRPr lang="en-US"/>
          </a:p>
        </p:txBody>
      </p:sp>
    </p:spTree>
    <p:extLst>
      <p:ext uri="{BB962C8B-B14F-4D97-AF65-F5344CB8AC3E}">
        <p14:creationId xmlns:p14="http://schemas.microsoft.com/office/powerpoint/2010/main" xmlns="" val="351380942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64080279"/>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5049349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288677-8A48-4015-A704-10F1271699F7}" type="slidenum">
              <a:rPr lang="en-US"/>
              <a:pPr>
                <a:defRPr/>
              </a:pPr>
              <a:t>‹#›</a:t>
            </a:fld>
            <a:endParaRPr lang="en-US"/>
          </a:p>
        </p:txBody>
      </p:sp>
    </p:spTree>
    <p:extLst>
      <p:ext uri="{BB962C8B-B14F-4D97-AF65-F5344CB8AC3E}">
        <p14:creationId xmlns:p14="http://schemas.microsoft.com/office/powerpoint/2010/main" xmlns="" val="272676195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7BC32-8443-4FBA-84D1-5EC88A0E5775}" type="slidenum">
              <a:rPr lang="en-US"/>
              <a:pPr>
                <a:defRPr/>
              </a:pPr>
              <a:t>‹#›</a:t>
            </a:fld>
            <a:endParaRPr lang="en-US"/>
          </a:p>
        </p:txBody>
      </p:sp>
    </p:spTree>
    <p:extLst>
      <p:ext uri="{BB962C8B-B14F-4D97-AF65-F5344CB8AC3E}">
        <p14:creationId xmlns:p14="http://schemas.microsoft.com/office/powerpoint/2010/main" xmlns="" val="3904003408"/>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3D7A95-6AE8-47D0-A038-BAE0CDB40932}" type="slidenum">
              <a:rPr lang="en-US"/>
              <a:pPr>
                <a:defRPr/>
              </a:pPr>
              <a:t>‹#›</a:t>
            </a:fld>
            <a:endParaRPr lang="en-US"/>
          </a:p>
        </p:txBody>
      </p:sp>
    </p:spTree>
    <p:extLst>
      <p:ext uri="{BB962C8B-B14F-4D97-AF65-F5344CB8AC3E}">
        <p14:creationId xmlns:p14="http://schemas.microsoft.com/office/powerpoint/2010/main" xmlns="" val="1350539642"/>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99D4B-5A00-4E46-8B2F-1B4179746E3A}" type="slidenum">
              <a:rPr lang="en-US"/>
              <a:pPr>
                <a:defRPr/>
              </a:pPr>
              <a:t>‹#›</a:t>
            </a:fld>
            <a:endParaRPr lang="en-US"/>
          </a:p>
        </p:txBody>
      </p:sp>
    </p:spTree>
    <p:extLst>
      <p:ext uri="{BB962C8B-B14F-4D97-AF65-F5344CB8AC3E}">
        <p14:creationId xmlns:p14="http://schemas.microsoft.com/office/powerpoint/2010/main" xmlns="" val="1103435029"/>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1B3E40-2FCB-4BE2-A3E1-0B8C7AB42040}" type="slidenum">
              <a:rPr lang="en-US"/>
              <a:pPr>
                <a:defRPr/>
              </a:pPr>
              <a:t>‹#›</a:t>
            </a:fld>
            <a:endParaRPr lang="en-US"/>
          </a:p>
        </p:txBody>
      </p:sp>
    </p:spTree>
    <p:extLst>
      <p:ext uri="{BB962C8B-B14F-4D97-AF65-F5344CB8AC3E}">
        <p14:creationId xmlns:p14="http://schemas.microsoft.com/office/powerpoint/2010/main" xmlns="" val="2239338678"/>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605E65-7C5B-4812-92A8-10C2649BCE07}" type="slidenum">
              <a:rPr lang="en-US"/>
              <a:pPr>
                <a:defRPr/>
              </a:pPr>
              <a:t>‹#›</a:t>
            </a:fld>
            <a:endParaRPr lang="en-US"/>
          </a:p>
        </p:txBody>
      </p:sp>
    </p:spTree>
    <p:extLst>
      <p:ext uri="{BB962C8B-B14F-4D97-AF65-F5344CB8AC3E}">
        <p14:creationId xmlns:p14="http://schemas.microsoft.com/office/powerpoint/2010/main" xmlns="" val="661094189"/>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C87B0D-1D55-4384-91B8-D792013996DD}" type="slidenum">
              <a:rPr lang="en-US"/>
              <a:pPr>
                <a:defRPr/>
              </a:pPr>
              <a:t>‹#›</a:t>
            </a:fld>
            <a:endParaRPr lang="en-US"/>
          </a:p>
        </p:txBody>
      </p:sp>
    </p:spTree>
    <p:extLst>
      <p:ext uri="{BB962C8B-B14F-4D97-AF65-F5344CB8AC3E}">
        <p14:creationId xmlns:p14="http://schemas.microsoft.com/office/powerpoint/2010/main" xmlns="" val="257200027"/>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23C05-BCBE-46CA-A56E-F45AE7417845}" type="slidenum">
              <a:rPr lang="en-US"/>
              <a:pPr>
                <a:defRPr/>
              </a:pPr>
              <a:t>‹#›</a:t>
            </a:fld>
            <a:endParaRPr lang="en-US"/>
          </a:p>
        </p:txBody>
      </p:sp>
    </p:spTree>
    <p:extLst>
      <p:ext uri="{BB962C8B-B14F-4D97-AF65-F5344CB8AC3E}">
        <p14:creationId xmlns:p14="http://schemas.microsoft.com/office/powerpoint/2010/main" xmlns="" val="206385036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50092049"/>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FEACC-8A73-498B-9659-32B6B2FECC38}" type="slidenum">
              <a:rPr lang="en-US"/>
              <a:pPr>
                <a:defRPr/>
              </a:pPr>
              <a:t>‹#›</a:t>
            </a:fld>
            <a:endParaRPr lang="en-US"/>
          </a:p>
        </p:txBody>
      </p:sp>
    </p:spTree>
    <p:extLst>
      <p:ext uri="{BB962C8B-B14F-4D97-AF65-F5344CB8AC3E}">
        <p14:creationId xmlns:p14="http://schemas.microsoft.com/office/powerpoint/2010/main" xmlns="" val="2440979144"/>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A3E7F-9EDD-48B2-B195-440C462FFF4B}" type="slidenum">
              <a:rPr lang="en-US"/>
              <a:pPr>
                <a:defRPr/>
              </a:pPr>
              <a:t>‹#›</a:t>
            </a:fld>
            <a:endParaRPr lang="en-US"/>
          </a:p>
        </p:txBody>
      </p:sp>
    </p:spTree>
    <p:extLst>
      <p:ext uri="{BB962C8B-B14F-4D97-AF65-F5344CB8AC3E}">
        <p14:creationId xmlns:p14="http://schemas.microsoft.com/office/powerpoint/2010/main" xmlns="" val="4289807657"/>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DB55B-A733-41A9-ABD4-2BC9C701349F}" type="slidenum">
              <a:rPr lang="en-US"/>
              <a:pPr>
                <a:defRPr/>
              </a:pPr>
              <a:t>‹#›</a:t>
            </a:fld>
            <a:endParaRPr lang="en-US"/>
          </a:p>
        </p:txBody>
      </p:sp>
    </p:spTree>
    <p:extLst>
      <p:ext uri="{BB962C8B-B14F-4D97-AF65-F5344CB8AC3E}">
        <p14:creationId xmlns:p14="http://schemas.microsoft.com/office/powerpoint/2010/main" xmlns="" val="151307679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008D8614-C523-4955-AAB6-7F9983562723}" type="slidenum">
              <a:rPr lang="nb-NO"/>
              <a:pPr>
                <a:defRPr/>
              </a:pPr>
              <a:t>‹#›</a:t>
            </a:fld>
            <a:endParaRPr lang="nb-NO"/>
          </a:p>
        </p:txBody>
      </p:sp>
    </p:spTree>
    <p:extLst>
      <p:ext uri="{BB962C8B-B14F-4D97-AF65-F5344CB8AC3E}">
        <p14:creationId xmlns:p14="http://schemas.microsoft.com/office/powerpoint/2010/main" xmlns="" val="888426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E121B2E5-B16D-4A2B-A7F4-2223C555F9FE}" type="slidenum">
              <a:rPr lang="nb-NO"/>
              <a:pPr>
                <a:defRPr/>
              </a:pPr>
              <a:t>‹#›</a:t>
            </a:fld>
            <a:endParaRPr lang="nb-NO"/>
          </a:p>
        </p:txBody>
      </p:sp>
    </p:spTree>
    <p:extLst>
      <p:ext uri="{BB962C8B-B14F-4D97-AF65-F5344CB8AC3E}">
        <p14:creationId xmlns:p14="http://schemas.microsoft.com/office/powerpoint/2010/main" xmlns="" val="1610394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BE04C0EB-F347-4BF7-A945-F322BB9107DA}" type="slidenum">
              <a:rPr lang="nb-NO"/>
              <a:pPr>
                <a:defRPr/>
              </a:pPr>
              <a:t>‹#›</a:t>
            </a:fld>
            <a:endParaRPr lang="nb-NO"/>
          </a:p>
        </p:txBody>
      </p:sp>
    </p:spTree>
    <p:extLst>
      <p:ext uri="{BB962C8B-B14F-4D97-AF65-F5344CB8AC3E}">
        <p14:creationId xmlns:p14="http://schemas.microsoft.com/office/powerpoint/2010/main" xmlns="" val="2776268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8C3D95B3-1E7E-43A6-8AEA-0C176F93B9DB}" type="slidenum">
              <a:rPr lang="nb-NO"/>
              <a:pPr>
                <a:defRPr/>
              </a:pPr>
              <a:t>‹#›</a:t>
            </a:fld>
            <a:endParaRPr lang="nb-NO"/>
          </a:p>
        </p:txBody>
      </p:sp>
    </p:spTree>
    <p:extLst>
      <p:ext uri="{BB962C8B-B14F-4D97-AF65-F5344CB8AC3E}">
        <p14:creationId xmlns:p14="http://schemas.microsoft.com/office/powerpoint/2010/main" xmlns="" val="2880839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B2E16F16-025A-4940-ACEB-8A0F754654E5}" type="slidenum">
              <a:rPr lang="nb-NO"/>
              <a:pPr>
                <a:defRPr/>
              </a:pPr>
              <a:t>‹#›</a:t>
            </a:fld>
            <a:endParaRPr lang="nb-NO"/>
          </a:p>
        </p:txBody>
      </p:sp>
    </p:spTree>
    <p:extLst>
      <p:ext uri="{BB962C8B-B14F-4D97-AF65-F5344CB8AC3E}">
        <p14:creationId xmlns:p14="http://schemas.microsoft.com/office/powerpoint/2010/main" xmlns="" val="65945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p>
        </p:txBody>
      </p:sp>
      <p:sp>
        <p:nvSpPr>
          <p:cNvPr id="5" name="Rectangle 6"/>
          <p:cNvSpPr>
            <a:spLocks noGrp="1" noChangeArrowheads="1"/>
          </p:cNvSpPr>
          <p:nvPr>
            <p:ph type="sldNum" sz="quarter" idx="12"/>
          </p:nvPr>
        </p:nvSpPr>
        <p:spPr>
          <a:ln/>
        </p:spPr>
        <p:txBody>
          <a:bodyPr/>
          <a:lstStyle>
            <a:lvl1pPr>
              <a:defRPr/>
            </a:lvl1pPr>
          </a:lstStyle>
          <a:p>
            <a:pPr>
              <a:defRPr/>
            </a:pPr>
            <a:fld id="{4DE732F0-4EEB-4BC0-A661-21D80906F994}" type="slidenum">
              <a:rPr lang="nb-NO"/>
              <a:pPr>
                <a:defRPr/>
              </a:pPr>
              <a:t>‹#›</a:t>
            </a:fld>
            <a:endParaRPr lang="nb-NO"/>
          </a:p>
        </p:txBody>
      </p:sp>
    </p:spTree>
    <p:extLst>
      <p:ext uri="{BB962C8B-B14F-4D97-AF65-F5344CB8AC3E}">
        <p14:creationId xmlns:p14="http://schemas.microsoft.com/office/powerpoint/2010/main" xmlns="" val="282388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6AFAE2F6-9F01-4FE5-A2B9-B1B33B2C3460}" type="slidenum">
              <a:rPr lang="nb-NO"/>
              <a:pPr>
                <a:defRPr/>
              </a:pPr>
              <a:t>‹#›</a:t>
            </a:fld>
            <a:endParaRPr lang="nb-NO"/>
          </a:p>
        </p:txBody>
      </p:sp>
    </p:spTree>
    <p:extLst>
      <p:ext uri="{BB962C8B-B14F-4D97-AF65-F5344CB8AC3E}">
        <p14:creationId xmlns:p14="http://schemas.microsoft.com/office/powerpoint/2010/main" xmlns="" val="278426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889401717"/>
      </p:ext>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88185A5B-B754-4FBD-A6F6-49DFC271FBEF}" type="slidenum">
              <a:rPr lang="nb-NO"/>
              <a:pPr>
                <a:defRPr/>
              </a:pPr>
              <a:t>‹#›</a:t>
            </a:fld>
            <a:endParaRPr lang="nb-NO"/>
          </a:p>
        </p:txBody>
      </p:sp>
    </p:spTree>
    <p:extLst>
      <p:ext uri="{BB962C8B-B14F-4D97-AF65-F5344CB8AC3E}">
        <p14:creationId xmlns:p14="http://schemas.microsoft.com/office/powerpoint/2010/main" xmlns="" val="215909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75B6D179-7180-4DF3-845D-C7F9A4EBF518}" type="slidenum">
              <a:rPr lang="nb-NO"/>
              <a:pPr>
                <a:defRPr/>
              </a:pPr>
              <a:t>‹#›</a:t>
            </a:fld>
            <a:endParaRPr lang="nb-NO"/>
          </a:p>
        </p:txBody>
      </p:sp>
    </p:spTree>
    <p:extLst>
      <p:ext uri="{BB962C8B-B14F-4D97-AF65-F5344CB8AC3E}">
        <p14:creationId xmlns:p14="http://schemas.microsoft.com/office/powerpoint/2010/main" xmlns="" val="1273493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7199C69F-94CB-4866-BB86-595EE17D5314}" type="slidenum">
              <a:rPr lang="nb-NO"/>
              <a:pPr>
                <a:defRPr/>
              </a:pPr>
              <a:t>‹#›</a:t>
            </a:fld>
            <a:endParaRPr lang="nb-NO"/>
          </a:p>
        </p:txBody>
      </p:sp>
    </p:spTree>
    <p:extLst>
      <p:ext uri="{BB962C8B-B14F-4D97-AF65-F5344CB8AC3E}">
        <p14:creationId xmlns:p14="http://schemas.microsoft.com/office/powerpoint/2010/main" xmlns="" val="3954817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615F6427-9A13-483F-99FA-D559959E092A}" type="slidenum">
              <a:rPr lang="nb-NO"/>
              <a:pPr>
                <a:defRPr/>
              </a:pPr>
              <a:t>‹#›</a:t>
            </a:fld>
            <a:endParaRPr lang="nb-NO"/>
          </a:p>
        </p:txBody>
      </p:sp>
    </p:spTree>
    <p:extLst>
      <p:ext uri="{BB962C8B-B14F-4D97-AF65-F5344CB8AC3E}">
        <p14:creationId xmlns:p14="http://schemas.microsoft.com/office/powerpoint/2010/main" xmlns="" val="334312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847035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8CFC5-8DE5-4028-975B-281D83A8C9BA}" type="slidenum">
              <a:rPr lang="en-US"/>
              <a:pPr>
                <a:defRPr/>
              </a:pPr>
              <a:t>‹#›</a:t>
            </a:fld>
            <a:endParaRPr lang="en-US"/>
          </a:p>
        </p:txBody>
      </p:sp>
    </p:spTree>
    <p:extLst>
      <p:ext uri="{BB962C8B-B14F-4D97-AF65-F5344CB8AC3E}">
        <p14:creationId xmlns:p14="http://schemas.microsoft.com/office/powerpoint/2010/main" xmlns="" val="86453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48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143000"/>
            <a:ext cx="3848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5852246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627077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06373906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20482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47142356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442287946"/>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0"/>
            <a:ext cx="7848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9" name="Rectangle 7"/>
          <p:cNvSpPr>
            <a:spLocks noChangeArrowheads="1"/>
          </p:cNvSpPr>
          <p:nvPr userDrawn="1"/>
        </p:nvSpPr>
        <p:spPr bwMode="auto">
          <a:xfrm>
            <a:off x="0" y="5951538"/>
            <a:ext cx="9144000" cy="522287"/>
          </a:xfrm>
          <a:prstGeom prst="rect">
            <a:avLst/>
          </a:prstGeom>
          <a:solidFill>
            <a:srgbClr val="663E8E">
              <a:alpha val="70000"/>
            </a:srgbClr>
          </a:solidFill>
          <a:ln w="9525">
            <a:noFill/>
            <a:miter lim="800000"/>
            <a:headEnd/>
            <a:tailEnd/>
          </a:ln>
          <a:effectLst/>
        </p:spPr>
        <p:txBody>
          <a:bodyPr wrap="none" anchor="ctr"/>
          <a:lstStyle/>
          <a:p>
            <a:pPr>
              <a:defRPr/>
            </a:pPr>
            <a:endParaRPr lang="en-US"/>
          </a:p>
        </p:txBody>
      </p:sp>
      <p:sp>
        <p:nvSpPr>
          <p:cNvPr id="1028" name="Rectangle 3"/>
          <p:cNvSpPr>
            <a:spLocks noGrp="1" noChangeArrowheads="1"/>
          </p:cNvSpPr>
          <p:nvPr>
            <p:ph type="body" idx="1"/>
          </p:nvPr>
        </p:nvSpPr>
        <p:spPr bwMode="auto">
          <a:xfrm>
            <a:off x="685800" y="1143000"/>
            <a:ext cx="7848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96"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fade thruBlk="1"/>
  </p:transition>
  <p:txStyles>
    <p:titleStyle>
      <a:lvl1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126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126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D60FFF0-4F8B-4E2C-BD07-7D7C992BD6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nb-NO"/>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nb-NO"/>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1CD41D0-5C08-47B0-9203-BF5CB6B09A75}"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81000" y="1066800"/>
            <a:ext cx="838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81000" y="2057400"/>
            <a:ext cx="8382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94" r:id="rId1"/>
  </p:sldLayoutIdLst>
  <p:timing>
    <p:tnLst>
      <p:par>
        <p:cTn id="1" dur="indefinite" restart="never" nodeType="tmRoot"/>
      </p:par>
    </p:tnLst>
  </p:timing>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95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95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7967A8E-0CCD-4C78-8689-FFB6889034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en/9/9c/Icecore_4.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Image:Slash_pine.jp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6/68/Authentic_Viking_recreation.jp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video" Target="../media/media1.wmv"/><Relationship Id="rId5" Type="http://schemas.openxmlformats.org/officeDocument/2006/relationships/image" Target="../media/image31.png"/><Relationship Id="rId4" Type="http://schemas.microsoft.com/office/2007/relationships/media" Target="../media/media1.wmv"/></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ctrTitle"/>
          </p:nvPr>
        </p:nvSpPr>
        <p:spPr/>
        <p:txBody>
          <a:bodyPr/>
          <a:lstStyle/>
          <a:p>
            <a:pPr eaLnBrk="1" hangingPunct="1">
              <a:defRPr/>
            </a:pPr>
            <a:r>
              <a:rPr lang="en-US" smtClean="0"/>
              <a:t>Climate</a:t>
            </a:r>
          </a:p>
        </p:txBody>
      </p:sp>
      <p:sp>
        <p:nvSpPr>
          <p:cNvPr id="7171" name="Rectangle 5"/>
          <p:cNvSpPr>
            <a:spLocks noGrp="1" noChangeArrowheads="1"/>
          </p:cNvSpPr>
          <p:nvPr>
            <p:ph type="subTitle" idx="1"/>
          </p:nvPr>
        </p:nvSpPr>
        <p:spPr/>
        <p:txBody>
          <a:bodyPr/>
          <a:lstStyle/>
          <a:p>
            <a:pPr eaLnBrk="1" hangingPunct="1"/>
            <a:r>
              <a:rPr lang="en-US" smtClean="0"/>
              <a:t>Ever Changing!</a:t>
            </a: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3600" smtClean="0"/>
              <a:t>Low-Latitude Climates</a:t>
            </a:r>
          </a:p>
        </p:txBody>
      </p:sp>
      <p:sp>
        <p:nvSpPr>
          <p:cNvPr id="362499" name="Rectangle 3"/>
          <p:cNvSpPr>
            <a:spLocks noGrp="1" noChangeArrowheads="1"/>
          </p:cNvSpPr>
          <p:nvPr>
            <p:ph type="body" idx="1"/>
          </p:nvPr>
        </p:nvSpPr>
        <p:spPr>
          <a:xfrm>
            <a:off x="381000" y="2057400"/>
            <a:ext cx="8382000" cy="1371600"/>
          </a:xfrm>
        </p:spPr>
        <p:txBody>
          <a:bodyPr/>
          <a:lstStyle/>
          <a:p>
            <a:pPr eaLnBrk="1" hangingPunct="1">
              <a:lnSpc>
                <a:spcPct val="90000"/>
              </a:lnSpc>
            </a:pPr>
            <a:r>
              <a:rPr lang="en-US" sz="2800" smtClean="0"/>
              <a:t>Tropical Rain Forest</a:t>
            </a:r>
          </a:p>
          <a:p>
            <a:pPr lvl="1" eaLnBrk="1" hangingPunct="1">
              <a:lnSpc>
                <a:spcPct val="90000"/>
              </a:lnSpc>
            </a:pPr>
            <a:r>
              <a:rPr lang="en-US" sz="2400" smtClean="0"/>
              <a:t>Rainy, Hot, No Distinct Dry Season</a:t>
            </a:r>
          </a:p>
          <a:p>
            <a:pPr lvl="1" eaLnBrk="1" hangingPunct="1">
              <a:lnSpc>
                <a:spcPct val="90000"/>
              </a:lnSpc>
            </a:pPr>
            <a:r>
              <a:rPr lang="en-US" sz="2400" smtClean="0"/>
              <a:t>Found Along the Equator (Equatorial Low)</a:t>
            </a:r>
          </a:p>
        </p:txBody>
      </p:sp>
      <p:pic>
        <p:nvPicPr>
          <p:cNvPr id="16388" name="Picture 5" descr="climate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0" t="3551" r="2609" b="4486"/>
          <a:stretch>
            <a:fillRect/>
          </a:stretch>
        </p:blipFill>
        <p:spPr bwMode="auto">
          <a:xfrm>
            <a:off x="228600" y="3581400"/>
            <a:ext cx="8686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2" name="Line 6"/>
          <p:cNvSpPr>
            <a:spLocks noChangeShapeType="1"/>
          </p:cNvSpPr>
          <p:nvPr/>
        </p:nvSpPr>
        <p:spPr bwMode="auto">
          <a:xfrm>
            <a:off x="647700" y="6477000"/>
            <a:ext cx="4572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Effect transition="in" filter="slide(fromBottom)">
                                      <p:cBhvr>
                                        <p:cTn id="7" dur="500"/>
                                        <p:tgtEl>
                                          <p:spTgt spid="362499">
                                            <p:txEl>
                                              <p:pRg st="0" end="0"/>
                                            </p:txEl>
                                          </p:spTgt>
                                        </p:tgtEl>
                                      </p:cBhvr>
                                    </p:animEffect>
                                  </p:childTnLst>
                                </p:cTn>
                              </p:par>
                              <p:par>
                                <p:cTn id="8" presetID="35" presetClass="emph" presetSubtype="0" repeatCount="indefinite" fill="hold" grpId="0" nodeType="withEffect">
                                  <p:stCondLst>
                                    <p:cond delay="0"/>
                                  </p:stCondLst>
                                  <p:childTnLst>
                                    <p:anim calcmode="discrete" valueType="str">
                                      <p:cBhvr>
                                        <p:cTn id="9" dur="1000" fill="hold"/>
                                        <p:tgtEl>
                                          <p:spTgt spid="362502"/>
                                        </p:tgtEl>
                                        <p:attrNameLst>
                                          <p:attrName>style.visibility</p:attrName>
                                        </p:attrNameLst>
                                      </p:cBhvr>
                                      <p:tavLst>
                                        <p:tav tm="0">
                                          <p:val>
                                            <p:strVal val="hidden"/>
                                          </p:val>
                                        </p:tav>
                                        <p:tav tm="50000">
                                          <p:val>
                                            <p:strVal val="visible"/>
                                          </p:val>
                                        </p:tav>
                                      </p:tavLst>
                                    </p:anim>
                                  </p:childTnLst>
                                </p:cTn>
                              </p:par>
                            </p:childTnLst>
                          </p:cTn>
                        </p:par>
                        <p:par>
                          <p:cTn id="10" fill="hold" nodeType="afterGroup">
                            <p:stCondLst>
                              <p:cond delay="1000"/>
                            </p:stCondLst>
                            <p:childTnLst>
                              <p:par>
                                <p:cTn id="11" presetID="12" presetClass="entr" presetSubtype="4" fill="hold" nodeType="afterEffect">
                                  <p:stCondLst>
                                    <p:cond delay="0"/>
                                  </p:stCondLst>
                                  <p:childTnLst>
                                    <p:set>
                                      <p:cBhvr>
                                        <p:cTn id="12" dur="1" fill="hold">
                                          <p:stCondLst>
                                            <p:cond delay="0"/>
                                          </p:stCondLst>
                                        </p:cTn>
                                        <p:tgtEl>
                                          <p:spTgt spid="362499">
                                            <p:txEl>
                                              <p:pRg st="1" end="1"/>
                                            </p:txEl>
                                          </p:spTgt>
                                        </p:tgtEl>
                                        <p:attrNameLst>
                                          <p:attrName>style.visibility</p:attrName>
                                        </p:attrNameLst>
                                      </p:cBhvr>
                                      <p:to>
                                        <p:strVal val="visible"/>
                                      </p:to>
                                    </p:set>
                                    <p:animEffect transition="in" filter="slide(fromBottom)">
                                      <p:cBhvr>
                                        <p:cTn id="13" dur="500"/>
                                        <p:tgtEl>
                                          <p:spTgt spid="362499">
                                            <p:txEl>
                                              <p:pRg st="1" end="1"/>
                                            </p:txEl>
                                          </p:spTgt>
                                        </p:tgtEl>
                                      </p:cBhvr>
                                    </p:animEffect>
                                  </p:childTnLst>
                                </p:cTn>
                              </p:par>
                            </p:childTnLst>
                          </p:cTn>
                        </p:par>
                        <p:par>
                          <p:cTn id="14" fill="hold" nodeType="afterGroup">
                            <p:stCondLst>
                              <p:cond delay="1500"/>
                            </p:stCondLst>
                            <p:childTnLst>
                              <p:par>
                                <p:cTn id="15" presetID="12" presetClass="entr" presetSubtype="4" fill="hold" nodeType="afterEffect">
                                  <p:stCondLst>
                                    <p:cond delay="0"/>
                                  </p:stCondLst>
                                  <p:childTnLst>
                                    <p:set>
                                      <p:cBhvr>
                                        <p:cTn id="16" dur="1" fill="hold">
                                          <p:stCondLst>
                                            <p:cond delay="0"/>
                                          </p:stCondLst>
                                        </p:cTn>
                                        <p:tgtEl>
                                          <p:spTgt spid="362499">
                                            <p:txEl>
                                              <p:pRg st="2" end="2"/>
                                            </p:txEl>
                                          </p:spTgt>
                                        </p:tgtEl>
                                        <p:attrNameLst>
                                          <p:attrName>style.visibility</p:attrName>
                                        </p:attrNameLst>
                                      </p:cBhvr>
                                      <p:to>
                                        <p:strVal val="visible"/>
                                      </p:to>
                                    </p:set>
                                    <p:animEffect transition="in" filter="slide(fromBottom)">
                                      <p:cBhvr>
                                        <p:cTn id="17" dur="500"/>
                                        <p:tgtEl>
                                          <p:spTgt spid="362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Image:Amazon Rainfores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7" name="Text Box 3"/>
          <p:cNvSpPr txBox="1">
            <a:spLocks noChangeArrowheads="1"/>
          </p:cNvSpPr>
          <p:nvPr/>
        </p:nvSpPr>
        <p:spPr bwMode="auto">
          <a:xfrm>
            <a:off x="152400" y="152400"/>
            <a:ext cx="32004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Amazon Rainforest</a:t>
            </a:r>
            <a:r>
              <a:rPr lang="en-US" sz="2800" b="1">
                <a:solidFill>
                  <a:srgbClr val="FFFF00"/>
                </a:solidFill>
              </a:rPr>
              <a:t> </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Low-Latitude Climates</a:t>
            </a:r>
          </a:p>
        </p:txBody>
      </p:sp>
      <p:sp>
        <p:nvSpPr>
          <p:cNvPr id="366595" name="Rectangle 3"/>
          <p:cNvSpPr>
            <a:spLocks noGrp="1" noChangeArrowheads="1"/>
          </p:cNvSpPr>
          <p:nvPr>
            <p:ph type="body" idx="1"/>
          </p:nvPr>
        </p:nvSpPr>
        <p:spPr>
          <a:xfrm>
            <a:off x="381000" y="2057400"/>
            <a:ext cx="8382000" cy="1371600"/>
          </a:xfrm>
        </p:spPr>
        <p:txBody>
          <a:bodyPr/>
          <a:lstStyle/>
          <a:p>
            <a:pPr eaLnBrk="1" hangingPunct="1"/>
            <a:r>
              <a:rPr lang="en-US" sz="2800" smtClean="0"/>
              <a:t>Tropical Savanna</a:t>
            </a:r>
          </a:p>
          <a:p>
            <a:pPr lvl="1" eaLnBrk="1" hangingPunct="1"/>
            <a:r>
              <a:rPr lang="en-US" sz="2400" smtClean="0"/>
              <a:t>Rainy, Warm, Brief Distinct Dry Season</a:t>
            </a:r>
          </a:p>
        </p:txBody>
      </p:sp>
      <p:pic>
        <p:nvPicPr>
          <p:cNvPr id="18436" name="Picture 5" descr="climate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0" t="3551" r="2609" b="4486"/>
          <a:stretch>
            <a:fillRect/>
          </a:stretch>
        </p:blipFill>
        <p:spPr bwMode="auto">
          <a:xfrm>
            <a:off x="228600" y="3581400"/>
            <a:ext cx="8686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8" name="Line 6"/>
          <p:cNvSpPr>
            <a:spLocks noChangeShapeType="1"/>
          </p:cNvSpPr>
          <p:nvPr/>
        </p:nvSpPr>
        <p:spPr bwMode="auto">
          <a:xfrm>
            <a:off x="647700" y="6591300"/>
            <a:ext cx="4572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Effect transition="in" filter="slide(fromBottom)">
                                      <p:cBhvr>
                                        <p:cTn id="7" dur="500"/>
                                        <p:tgtEl>
                                          <p:spTgt spid="366595">
                                            <p:txEl>
                                              <p:pRg st="0" end="0"/>
                                            </p:txEl>
                                          </p:spTgt>
                                        </p:tgtEl>
                                      </p:cBhvr>
                                    </p:animEffect>
                                  </p:childTnLst>
                                </p:cTn>
                              </p:par>
                              <p:par>
                                <p:cTn id="8" presetID="35" presetClass="emph" presetSubtype="0" repeatCount="indefinite" fill="hold" grpId="0" nodeType="withEffect">
                                  <p:stCondLst>
                                    <p:cond delay="0"/>
                                  </p:stCondLst>
                                  <p:childTnLst>
                                    <p:anim calcmode="discrete" valueType="str">
                                      <p:cBhvr>
                                        <p:cTn id="9" dur="1000" fill="hold"/>
                                        <p:tgtEl>
                                          <p:spTgt spid="366598"/>
                                        </p:tgtEl>
                                        <p:attrNameLst>
                                          <p:attrName>style.visibility</p:attrName>
                                        </p:attrNameLst>
                                      </p:cBhvr>
                                      <p:tavLst>
                                        <p:tav tm="0">
                                          <p:val>
                                            <p:strVal val="hidden"/>
                                          </p:val>
                                        </p:tav>
                                        <p:tav tm="50000">
                                          <p:val>
                                            <p:strVal val="visible"/>
                                          </p:val>
                                        </p:tav>
                                      </p:tavLst>
                                    </p:anim>
                                  </p:childTnLst>
                                </p:cTn>
                              </p:par>
                              <p:par>
                                <p:cTn id="10" presetID="12" presetClass="entr" presetSubtype="4" fill="hold" nodeType="withEffect">
                                  <p:stCondLst>
                                    <p:cond delay="0"/>
                                  </p:stCondLst>
                                  <p:childTnLst>
                                    <p:set>
                                      <p:cBhvr>
                                        <p:cTn id="11" dur="1" fill="hold">
                                          <p:stCondLst>
                                            <p:cond delay="0"/>
                                          </p:stCondLst>
                                        </p:cTn>
                                        <p:tgtEl>
                                          <p:spTgt spid="366595">
                                            <p:txEl>
                                              <p:pRg st="1" end="1"/>
                                            </p:txEl>
                                          </p:spTgt>
                                        </p:tgtEl>
                                        <p:attrNameLst>
                                          <p:attrName>style.visibility</p:attrName>
                                        </p:attrNameLst>
                                      </p:cBhvr>
                                      <p:to>
                                        <p:strVal val="visible"/>
                                      </p:to>
                                    </p:set>
                                    <p:animEffect transition="in" filter="slide(fromBottom)">
                                      <p:cBhvr>
                                        <p:cTn id="12" dur="500"/>
                                        <p:tgtEl>
                                          <p:spTgt spid="366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9706101"/>
          <p:cNvPicPr>
            <a:picLocks noChangeAspect="1" noChangeArrowheads="1"/>
          </p:cNvPicPr>
          <p:nvPr/>
        </p:nvPicPr>
        <p:blipFill>
          <a:blip r:embed="rId3" cstate="print">
            <a:extLst>
              <a:ext uri="{28A0092B-C50C-407E-A947-70E740481C1C}">
                <a14:useLocalDpi xmlns:a14="http://schemas.microsoft.com/office/drawing/2010/main" xmlns="" val="0"/>
              </a:ext>
            </a:extLst>
          </a:blip>
          <a:srcRect l="4167" r="6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3" name="Text Box 3"/>
          <p:cNvSpPr txBox="1">
            <a:spLocks noChangeArrowheads="1"/>
          </p:cNvSpPr>
          <p:nvPr/>
        </p:nvSpPr>
        <p:spPr bwMode="auto">
          <a:xfrm>
            <a:off x="152400" y="152400"/>
            <a:ext cx="32004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Northern Australia</a:t>
            </a: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High-Latitude Climates</a:t>
            </a:r>
          </a:p>
        </p:txBody>
      </p:sp>
      <p:sp>
        <p:nvSpPr>
          <p:cNvPr id="390147" name="Rectangle 3"/>
          <p:cNvSpPr>
            <a:spLocks noGrp="1" noChangeArrowheads="1"/>
          </p:cNvSpPr>
          <p:nvPr>
            <p:ph type="body" idx="1"/>
          </p:nvPr>
        </p:nvSpPr>
        <p:spPr>
          <a:xfrm>
            <a:off x="381000" y="2057400"/>
            <a:ext cx="8382000" cy="1524000"/>
          </a:xfrm>
        </p:spPr>
        <p:txBody>
          <a:bodyPr/>
          <a:lstStyle/>
          <a:p>
            <a:pPr eaLnBrk="1" hangingPunct="1">
              <a:lnSpc>
                <a:spcPct val="90000"/>
              </a:lnSpc>
            </a:pPr>
            <a:r>
              <a:rPr lang="en-US" sz="2400" smtClean="0"/>
              <a:t>Subarctic</a:t>
            </a:r>
          </a:p>
          <a:p>
            <a:pPr lvl="1" eaLnBrk="1" hangingPunct="1">
              <a:lnSpc>
                <a:spcPct val="90000"/>
              </a:lnSpc>
            </a:pPr>
            <a:r>
              <a:rPr lang="en-US" sz="2000" smtClean="0"/>
              <a:t>Cold Climate with Abundant Precipitation</a:t>
            </a:r>
          </a:p>
          <a:p>
            <a:pPr eaLnBrk="1" hangingPunct="1">
              <a:lnSpc>
                <a:spcPct val="90000"/>
              </a:lnSpc>
            </a:pPr>
            <a:r>
              <a:rPr lang="en-US" sz="2400" smtClean="0"/>
              <a:t>Tundra</a:t>
            </a:r>
          </a:p>
          <a:p>
            <a:pPr lvl="1" eaLnBrk="1" hangingPunct="1">
              <a:lnSpc>
                <a:spcPct val="90000"/>
              </a:lnSpc>
            </a:pPr>
            <a:r>
              <a:rPr lang="en-US" sz="2000" smtClean="0"/>
              <a:t>Colder and Drier With Dwarfed Vegetation; Permafrost</a:t>
            </a:r>
          </a:p>
        </p:txBody>
      </p:sp>
      <p:pic>
        <p:nvPicPr>
          <p:cNvPr id="25604" name="Picture 4" descr="climate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0" t="3551" r="2609" b="4486"/>
          <a:stretch>
            <a:fillRect/>
          </a:stretch>
        </p:blipFill>
        <p:spPr bwMode="auto">
          <a:xfrm>
            <a:off x="228600" y="3581400"/>
            <a:ext cx="8686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Line 5"/>
          <p:cNvSpPr>
            <a:spLocks noChangeShapeType="1"/>
          </p:cNvSpPr>
          <p:nvPr/>
        </p:nvSpPr>
        <p:spPr bwMode="auto">
          <a:xfrm>
            <a:off x="1414463" y="6356350"/>
            <a:ext cx="4572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0150" name="Line 6"/>
          <p:cNvSpPr>
            <a:spLocks noChangeShapeType="1"/>
          </p:cNvSpPr>
          <p:nvPr/>
        </p:nvSpPr>
        <p:spPr bwMode="auto">
          <a:xfrm>
            <a:off x="1416050" y="6221413"/>
            <a:ext cx="4572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animEffect transition="in" filter="slide(fromBottom)">
                                      <p:cBhvr>
                                        <p:cTn id="7" dur="500"/>
                                        <p:tgtEl>
                                          <p:spTgt spid="390147">
                                            <p:txEl>
                                              <p:pRg st="0" end="0"/>
                                            </p:txEl>
                                          </p:spTgt>
                                        </p:tgtEl>
                                      </p:cBhvr>
                                    </p:animEffect>
                                  </p:childTnLst>
                                </p:cTn>
                              </p:par>
                              <p:par>
                                <p:cTn id="8" presetID="35" presetClass="emph" presetSubtype="0" repeatCount="indefinite" fill="hold" grpId="0" nodeType="withEffect">
                                  <p:stCondLst>
                                    <p:cond delay="0"/>
                                  </p:stCondLst>
                                  <p:endCondLst>
                                    <p:cond evt="onNext" delay="0">
                                      <p:tgtEl>
                                        <p:sldTgt/>
                                      </p:tgtEl>
                                    </p:cond>
                                  </p:endCondLst>
                                  <p:childTnLst>
                                    <p:anim calcmode="discrete" valueType="str">
                                      <p:cBhvr>
                                        <p:cTn id="9" dur="1000" fill="hold"/>
                                        <p:tgtEl>
                                          <p:spTgt spid="390149"/>
                                        </p:tgtEl>
                                        <p:attrNameLst>
                                          <p:attrName>style.visibility</p:attrName>
                                        </p:attrNameLst>
                                      </p:cBhvr>
                                      <p:tavLst>
                                        <p:tav tm="0">
                                          <p:val>
                                            <p:strVal val="hidden"/>
                                          </p:val>
                                        </p:tav>
                                        <p:tav tm="50000">
                                          <p:val>
                                            <p:strVal val="visible"/>
                                          </p:val>
                                        </p:tav>
                                      </p:tavLst>
                                    </p:anim>
                                  </p:childTnLst>
                                </p:cTn>
                              </p:par>
                              <p:par>
                                <p:cTn id="10" presetID="12" presetClass="entr" presetSubtype="4" fill="hold" nodeType="withEffect">
                                  <p:stCondLst>
                                    <p:cond delay="0"/>
                                  </p:stCondLst>
                                  <p:childTnLst>
                                    <p:set>
                                      <p:cBhvr>
                                        <p:cTn id="11" dur="1" fill="hold">
                                          <p:stCondLst>
                                            <p:cond delay="0"/>
                                          </p:stCondLst>
                                        </p:cTn>
                                        <p:tgtEl>
                                          <p:spTgt spid="390147">
                                            <p:txEl>
                                              <p:pRg st="1" end="1"/>
                                            </p:txEl>
                                          </p:spTgt>
                                        </p:tgtEl>
                                        <p:attrNameLst>
                                          <p:attrName>style.visibility</p:attrName>
                                        </p:attrNameLst>
                                      </p:cBhvr>
                                      <p:to>
                                        <p:strVal val="visible"/>
                                      </p:to>
                                    </p:set>
                                    <p:animEffect transition="in" filter="slide(fromBottom)">
                                      <p:cBhvr>
                                        <p:cTn id="12" dur="500"/>
                                        <p:tgtEl>
                                          <p:spTgt spid="390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90147">
                                            <p:txEl>
                                              <p:pRg st="2" end="2"/>
                                            </p:txEl>
                                          </p:spTgt>
                                        </p:tgtEl>
                                        <p:attrNameLst>
                                          <p:attrName>style.visibility</p:attrName>
                                        </p:attrNameLst>
                                      </p:cBhvr>
                                      <p:to>
                                        <p:strVal val="visible"/>
                                      </p:to>
                                    </p:set>
                                    <p:animEffect transition="in" filter="slide(fromBottom)">
                                      <p:cBhvr>
                                        <p:cTn id="17" dur="500"/>
                                        <p:tgtEl>
                                          <p:spTgt spid="390147">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90150"/>
                                        </p:tgtEl>
                                        <p:attrNameLst>
                                          <p:attrName>style.visibility</p:attrName>
                                        </p:attrNameLst>
                                      </p:cBhvr>
                                      <p:to>
                                        <p:strVal val="visible"/>
                                      </p:to>
                                    </p:set>
                                  </p:childTnLst>
                                </p:cTn>
                              </p:par>
                              <p:par>
                                <p:cTn id="20" presetID="35" presetClass="emph" presetSubtype="0" repeatCount="indefinite" fill="hold" grpId="1" nodeType="withEffect">
                                  <p:stCondLst>
                                    <p:cond delay="0"/>
                                  </p:stCondLst>
                                  <p:childTnLst>
                                    <p:anim calcmode="discrete" valueType="str">
                                      <p:cBhvr>
                                        <p:cTn id="21" dur="1000" fill="hold"/>
                                        <p:tgtEl>
                                          <p:spTgt spid="390150"/>
                                        </p:tgtEl>
                                        <p:attrNameLst>
                                          <p:attrName>style.visibility</p:attrName>
                                        </p:attrNameLst>
                                      </p:cBhvr>
                                      <p:tavLst>
                                        <p:tav tm="0">
                                          <p:val>
                                            <p:strVal val="hidden"/>
                                          </p:val>
                                        </p:tav>
                                        <p:tav tm="50000">
                                          <p:val>
                                            <p:strVal val="visible"/>
                                          </p:val>
                                        </p:tav>
                                      </p:tavLst>
                                    </p:anim>
                                  </p:childTnLst>
                                </p:cTn>
                              </p:par>
                              <p:par>
                                <p:cTn id="22" presetID="12" presetClass="entr" presetSubtype="4" fill="hold" nodeType="withEffect">
                                  <p:stCondLst>
                                    <p:cond delay="0"/>
                                  </p:stCondLst>
                                  <p:childTnLst>
                                    <p:set>
                                      <p:cBhvr>
                                        <p:cTn id="23" dur="1" fill="hold">
                                          <p:stCondLst>
                                            <p:cond delay="0"/>
                                          </p:stCondLst>
                                        </p:cTn>
                                        <p:tgtEl>
                                          <p:spTgt spid="390147">
                                            <p:txEl>
                                              <p:pRg st="3" end="3"/>
                                            </p:txEl>
                                          </p:spTgt>
                                        </p:tgtEl>
                                        <p:attrNameLst>
                                          <p:attrName>style.visibility</p:attrName>
                                        </p:attrNameLst>
                                      </p:cBhvr>
                                      <p:to>
                                        <p:strVal val="visible"/>
                                      </p:to>
                                    </p:set>
                                    <p:animEffect transition="in" filter="slide(fromBottom)">
                                      <p:cBhvr>
                                        <p:cTn id="24" dur="500"/>
                                        <p:tgtEl>
                                          <p:spTgt spid="390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9" grpId="0" animBg="1"/>
      <p:bldP spid="390150" grpId="0" animBg="1"/>
      <p:bldP spid="39015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Emerald Lake, Yukon"/>
          <p:cNvPicPr>
            <a:picLocks noChangeAspect="1" noChangeArrowheads="1"/>
          </p:cNvPicPr>
          <p:nvPr/>
        </p:nvPicPr>
        <p:blipFill>
          <a:blip r:embed="rId3" cstate="print">
            <a:extLst>
              <a:ext uri="{28A0092B-C50C-407E-A947-70E740481C1C}">
                <a14:useLocalDpi xmlns:a14="http://schemas.microsoft.com/office/drawing/2010/main" xmlns="" val="0"/>
              </a:ext>
            </a:extLst>
          </a:blip>
          <a:srcRect l="7875" r="58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ext Box 3"/>
          <p:cNvSpPr txBox="1">
            <a:spLocks noChangeArrowheads="1"/>
          </p:cNvSpPr>
          <p:nvPr/>
        </p:nvSpPr>
        <p:spPr bwMode="auto">
          <a:xfrm>
            <a:off x="152400" y="152400"/>
            <a:ext cx="44196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Yukon, Canada – Subarctic</a:t>
            </a: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aribou%20on%20Autumn%20Tundra,%20Denali%20National%20Park,%20Alask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62" name="Text Box 2"/>
          <p:cNvSpPr txBox="1">
            <a:spLocks noChangeArrowheads="1"/>
          </p:cNvSpPr>
          <p:nvPr/>
        </p:nvSpPr>
        <p:spPr bwMode="auto">
          <a:xfrm>
            <a:off x="152400" y="152400"/>
            <a:ext cx="28194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Alaska – Tundra</a:t>
            </a: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High-Latitude Climates</a:t>
            </a:r>
          </a:p>
        </p:txBody>
      </p:sp>
      <p:sp>
        <p:nvSpPr>
          <p:cNvPr id="401411" name="Rectangle 3"/>
          <p:cNvSpPr>
            <a:spLocks noGrp="1" noChangeArrowheads="1"/>
          </p:cNvSpPr>
          <p:nvPr>
            <p:ph type="body" idx="1"/>
          </p:nvPr>
        </p:nvSpPr>
        <p:spPr>
          <a:xfrm>
            <a:off x="381000" y="2057400"/>
            <a:ext cx="8382000" cy="1524000"/>
          </a:xfrm>
        </p:spPr>
        <p:txBody>
          <a:bodyPr/>
          <a:lstStyle/>
          <a:p>
            <a:pPr eaLnBrk="1" hangingPunct="1"/>
            <a:r>
              <a:rPr lang="en-US" sz="2400" smtClean="0"/>
              <a:t>Ice Cap</a:t>
            </a:r>
          </a:p>
          <a:p>
            <a:pPr lvl="1" eaLnBrk="1" hangingPunct="1"/>
            <a:r>
              <a:rPr lang="en-US" sz="2000" smtClean="0"/>
              <a:t>Cold Desert. Annual precipitation is usually less than 10 inches (definition of Desert).</a:t>
            </a:r>
          </a:p>
        </p:txBody>
      </p:sp>
      <p:pic>
        <p:nvPicPr>
          <p:cNvPr id="28676" name="Picture 4" descr="climate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0" t="3551" r="2609" b="4486"/>
          <a:stretch>
            <a:fillRect/>
          </a:stretch>
        </p:blipFill>
        <p:spPr bwMode="auto">
          <a:xfrm>
            <a:off x="228600" y="3581400"/>
            <a:ext cx="8686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3" name="Line 5"/>
          <p:cNvSpPr>
            <a:spLocks noChangeShapeType="1"/>
          </p:cNvSpPr>
          <p:nvPr/>
        </p:nvSpPr>
        <p:spPr bwMode="auto">
          <a:xfrm>
            <a:off x="1414463" y="6100763"/>
            <a:ext cx="4572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animEffect transition="in" filter="slide(fromBottom)">
                                      <p:cBhvr>
                                        <p:cTn id="7" dur="500"/>
                                        <p:tgtEl>
                                          <p:spTgt spid="401411">
                                            <p:txEl>
                                              <p:pRg st="0" end="0"/>
                                            </p:txEl>
                                          </p:spTgt>
                                        </p:tgtEl>
                                      </p:cBhvr>
                                    </p:animEffect>
                                  </p:childTnLst>
                                </p:cTn>
                              </p:par>
                              <p:par>
                                <p:cTn id="8" presetID="35" presetClass="emph" presetSubtype="0" repeatCount="indefinite" fill="hold" grpId="0" nodeType="withEffect">
                                  <p:stCondLst>
                                    <p:cond delay="0"/>
                                  </p:stCondLst>
                                  <p:endCondLst>
                                    <p:cond evt="onNext" delay="0">
                                      <p:tgtEl>
                                        <p:sldTgt/>
                                      </p:tgtEl>
                                    </p:cond>
                                  </p:endCondLst>
                                  <p:childTnLst>
                                    <p:anim calcmode="discrete" valueType="str">
                                      <p:cBhvr>
                                        <p:cTn id="9" dur="1000" fill="hold"/>
                                        <p:tgtEl>
                                          <p:spTgt spid="401413"/>
                                        </p:tgtEl>
                                        <p:attrNameLst>
                                          <p:attrName>style.visibility</p:attrName>
                                        </p:attrNameLst>
                                      </p:cBhvr>
                                      <p:tavLst>
                                        <p:tav tm="0">
                                          <p:val>
                                            <p:strVal val="hidden"/>
                                          </p:val>
                                        </p:tav>
                                        <p:tav tm="50000">
                                          <p:val>
                                            <p:strVal val="visible"/>
                                          </p:val>
                                        </p:tav>
                                      </p:tavLst>
                                    </p:anim>
                                  </p:childTnLst>
                                </p:cTn>
                              </p:par>
                              <p:par>
                                <p:cTn id="10" presetID="12" presetClass="entr" presetSubtype="4" fill="hold" nodeType="withEffect">
                                  <p:stCondLst>
                                    <p:cond delay="0"/>
                                  </p:stCondLst>
                                  <p:childTnLst>
                                    <p:set>
                                      <p:cBhvr>
                                        <p:cTn id="11" dur="1" fill="hold">
                                          <p:stCondLst>
                                            <p:cond delay="0"/>
                                          </p:stCondLst>
                                        </p:cTn>
                                        <p:tgtEl>
                                          <p:spTgt spid="401411">
                                            <p:txEl>
                                              <p:pRg st="1" end="1"/>
                                            </p:txEl>
                                          </p:spTgt>
                                        </p:tgtEl>
                                        <p:attrNameLst>
                                          <p:attrName>style.visibility</p:attrName>
                                        </p:attrNameLst>
                                      </p:cBhvr>
                                      <p:to>
                                        <p:strVal val="visible"/>
                                      </p:to>
                                    </p:set>
                                    <p:animEffect transition="in" filter="slide(fromBottom)">
                                      <p:cBhvr>
                                        <p:cTn id="12" dur="500"/>
                                        <p:tgtEl>
                                          <p:spTgt spid="401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snow_cap"/>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869" r="717"/>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59" name="Text Box 3"/>
          <p:cNvSpPr txBox="1">
            <a:spLocks noChangeArrowheads="1"/>
          </p:cNvSpPr>
          <p:nvPr/>
        </p:nvSpPr>
        <p:spPr bwMode="auto">
          <a:xfrm>
            <a:off x="5562600" y="6172200"/>
            <a:ext cx="34290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Antarctica – Ice Cap</a:t>
            </a: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3600" smtClean="0"/>
              <a:t>Climates Unrelated to Latitude</a:t>
            </a:r>
          </a:p>
        </p:txBody>
      </p:sp>
      <p:sp>
        <p:nvSpPr>
          <p:cNvPr id="413699" name="Rectangle 3"/>
          <p:cNvSpPr>
            <a:spLocks noGrp="1" noChangeArrowheads="1"/>
          </p:cNvSpPr>
          <p:nvPr>
            <p:ph type="body" idx="1"/>
          </p:nvPr>
        </p:nvSpPr>
        <p:spPr>
          <a:xfrm>
            <a:off x="381000" y="2057400"/>
            <a:ext cx="8382000" cy="1524000"/>
          </a:xfrm>
        </p:spPr>
        <p:txBody>
          <a:bodyPr/>
          <a:lstStyle/>
          <a:p>
            <a:pPr eaLnBrk="1" hangingPunct="1"/>
            <a:r>
              <a:rPr lang="en-US" sz="2400" smtClean="0"/>
              <a:t>Undifferentiated Highland</a:t>
            </a:r>
          </a:p>
          <a:p>
            <a:pPr lvl="1" eaLnBrk="1" hangingPunct="1"/>
            <a:r>
              <a:rPr lang="en-US" sz="2000" smtClean="0"/>
              <a:t>Climate Zone for Highland Areas. Based upon elevation rather than latitude. Unsaturated air will cool at a rate of </a:t>
            </a:r>
            <a:br>
              <a:rPr lang="en-US" sz="2000" smtClean="0"/>
            </a:br>
            <a:r>
              <a:rPr lang="en-US" sz="2000" smtClean="0"/>
              <a:t>10°C per 1000m rise</a:t>
            </a:r>
          </a:p>
        </p:txBody>
      </p:sp>
      <p:pic>
        <p:nvPicPr>
          <p:cNvPr id="33796" name="Picture 4" descr="climate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0" t="3551" r="2609" b="4486"/>
          <a:stretch>
            <a:fillRect/>
          </a:stretch>
        </p:blipFill>
        <p:spPr bwMode="auto">
          <a:xfrm>
            <a:off x="228600" y="3581400"/>
            <a:ext cx="8686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1" name="Line 5"/>
          <p:cNvSpPr>
            <a:spLocks noChangeShapeType="1"/>
          </p:cNvSpPr>
          <p:nvPr/>
        </p:nvSpPr>
        <p:spPr bwMode="auto">
          <a:xfrm>
            <a:off x="1412875" y="6491288"/>
            <a:ext cx="604838"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slide(fromBottom)">
                                      <p:cBhvr>
                                        <p:cTn id="7" dur="500"/>
                                        <p:tgtEl>
                                          <p:spTgt spid="413699">
                                            <p:txEl>
                                              <p:pRg st="0" end="0"/>
                                            </p:txEl>
                                          </p:spTgt>
                                        </p:tgtEl>
                                      </p:cBhvr>
                                    </p:animEffect>
                                  </p:childTnLst>
                                </p:cTn>
                              </p:par>
                              <p:par>
                                <p:cTn id="8" presetID="35" presetClass="emph" presetSubtype="0" repeatCount="indefinite" fill="hold" grpId="0" nodeType="withEffect">
                                  <p:stCondLst>
                                    <p:cond delay="0"/>
                                  </p:stCondLst>
                                  <p:endCondLst>
                                    <p:cond evt="onNext" delay="0">
                                      <p:tgtEl>
                                        <p:sldTgt/>
                                      </p:tgtEl>
                                    </p:cond>
                                  </p:endCondLst>
                                  <p:childTnLst>
                                    <p:anim calcmode="discrete" valueType="str">
                                      <p:cBhvr>
                                        <p:cTn id="9" dur="1000" fill="hold"/>
                                        <p:tgtEl>
                                          <p:spTgt spid="413701"/>
                                        </p:tgtEl>
                                        <p:attrNameLst>
                                          <p:attrName>style.visibility</p:attrName>
                                        </p:attrNameLst>
                                      </p:cBhvr>
                                      <p:tavLst>
                                        <p:tav tm="0">
                                          <p:val>
                                            <p:strVal val="hidden"/>
                                          </p:val>
                                        </p:tav>
                                        <p:tav tm="50000">
                                          <p:val>
                                            <p:strVal val="visible"/>
                                          </p:val>
                                        </p:tav>
                                      </p:tavLst>
                                    </p:anim>
                                  </p:childTnLst>
                                </p:cTn>
                              </p:par>
                              <p:par>
                                <p:cTn id="10" presetID="12" presetClass="entr" presetSubtype="4" fill="hold" nodeType="withEffect">
                                  <p:stCondLst>
                                    <p:cond delay="0"/>
                                  </p:stCondLst>
                                  <p:childTnLst>
                                    <p:set>
                                      <p:cBhvr>
                                        <p:cTn id="11" dur="1" fill="hold">
                                          <p:stCondLst>
                                            <p:cond delay="0"/>
                                          </p:stCondLst>
                                        </p:cTn>
                                        <p:tgtEl>
                                          <p:spTgt spid="413699">
                                            <p:txEl>
                                              <p:pRg st="1" end="1"/>
                                            </p:txEl>
                                          </p:spTgt>
                                        </p:tgtEl>
                                        <p:attrNameLst>
                                          <p:attrName>style.visibility</p:attrName>
                                        </p:attrNameLst>
                                      </p:cBhvr>
                                      <p:to>
                                        <p:strVal val="visible"/>
                                      </p:to>
                                    </p:set>
                                    <p:animEffect transition="in" filter="slide(fromBottom)">
                                      <p:cBhvr>
                                        <p:cTn id="12" dur="500"/>
                                        <p:tgtEl>
                                          <p:spTgt spid="413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smtClean="0"/>
              <a:t>Outline</a:t>
            </a:r>
          </a:p>
        </p:txBody>
      </p:sp>
      <p:sp>
        <p:nvSpPr>
          <p:cNvPr id="8195" name="Rectangle 3"/>
          <p:cNvSpPr>
            <a:spLocks noGrp="1" noChangeArrowheads="1"/>
          </p:cNvSpPr>
          <p:nvPr>
            <p:ph type="body" idx="1"/>
          </p:nvPr>
        </p:nvSpPr>
        <p:spPr/>
        <p:txBody>
          <a:bodyPr/>
          <a:lstStyle/>
          <a:p>
            <a:pPr eaLnBrk="1" hangingPunct="1"/>
            <a:r>
              <a:rPr lang="en-US" smtClean="0"/>
              <a:t>Definitions</a:t>
            </a:r>
          </a:p>
          <a:p>
            <a:pPr eaLnBrk="1" hangingPunct="1"/>
            <a:r>
              <a:rPr lang="en-US" smtClean="0"/>
              <a:t>Koeppen Climate Classification System</a:t>
            </a:r>
          </a:p>
          <a:p>
            <a:pPr eaLnBrk="1" hangingPunct="1"/>
            <a:r>
              <a:rPr lang="en-US" smtClean="0"/>
              <a:t>Scales of climate change &amp; their causes</a:t>
            </a:r>
          </a:p>
          <a:p>
            <a:pPr eaLnBrk="1" hangingPunct="1"/>
            <a:r>
              <a:rPr lang="en-US" smtClean="0"/>
              <a:t>Ice Ages (Glacials &amp; Interglacials)</a:t>
            </a:r>
          </a:p>
          <a:p>
            <a:pPr lvl="1" eaLnBrk="1" hangingPunct="1"/>
            <a:r>
              <a:rPr lang="en-US" smtClean="0"/>
              <a:t>Evidence of climatic change </a:t>
            </a:r>
          </a:p>
          <a:p>
            <a:pPr lvl="2" eaLnBrk="1" hangingPunct="1"/>
            <a:r>
              <a:rPr lang="en-US" smtClean="0"/>
              <a:t>Past &amp; Future </a:t>
            </a:r>
          </a:p>
          <a:p>
            <a:pPr eaLnBrk="1" hangingPunct="1"/>
            <a:r>
              <a:rPr lang="en-US" smtClean="0"/>
              <a:t>The Future?</a:t>
            </a: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Image:Damavand in win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7" name="Text Box 3"/>
          <p:cNvSpPr txBox="1">
            <a:spLocks noChangeArrowheads="1"/>
          </p:cNvSpPr>
          <p:nvPr/>
        </p:nvSpPr>
        <p:spPr bwMode="auto">
          <a:xfrm>
            <a:off x="152400" y="152400"/>
            <a:ext cx="2667000" cy="528638"/>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800" b="1">
                <a:solidFill>
                  <a:srgbClr val="FF0000"/>
                </a:solidFill>
                <a:effectLst>
                  <a:outerShdw blurRad="38100" dist="38100" dir="2700000" algn="tl">
                    <a:srgbClr val="C0C0C0"/>
                  </a:outerShdw>
                </a:effectLst>
              </a:rPr>
              <a:t>Iran – Highland</a:t>
            </a: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en-US" sz="3200" smtClean="0"/>
              <a:t>Ice Ages (Glacials &amp; Interglacials)</a:t>
            </a:r>
          </a:p>
        </p:txBody>
      </p:sp>
      <p:sp>
        <p:nvSpPr>
          <p:cNvPr id="160771" name="Rectangle 3"/>
          <p:cNvSpPr>
            <a:spLocks noGrp="1" noChangeArrowheads="1"/>
          </p:cNvSpPr>
          <p:nvPr>
            <p:ph type="body" idx="1"/>
          </p:nvPr>
        </p:nvSpPr>
        <p:spPr/>
        <p:txBody>
          <a:bodyPr/>
          <a:lstStyle/>
          <a:p>
            <a:pPr eaLnBrk="1" hangingPunct="1">
              <a:lnSpc>
                <a:spcPct val="90000"/>
              </a:lnSpc>
            </a:pPr>
            <a:r>
              <a:rPr lang="en-US" dirty="0" smtClean="0">
                <a:solidFill>
                  <a:srgbClr val="FFFF00"/>
                </a:solidFill>
              </a:rPr>
              <a:t>Ice Ages </a:t>
            </a:r>
          </a:p>
          <a:p>
            <a:pPr lvl="1" eaLnBrk="1" hangingPunct="1">
              <a:lnSpc>
                <a:spcPct val="90000"/>
              </a:lnSpc>
            </a:pPr>
            <a:r>
              <a:rPr lang="en-US" dirty="0" smtClean="0"/>
              <a:t>A period of long-term downturn in the temperature of Earth's climate</a:t>
            </a:r>
          </a:p>
          <a:p>
            <a:pPr lvl="2" eaLnBrk="1" hangingPunct="1">
              <a:lnSpc>
                <a:spcPct val="90000"/>
              </a:lnSpc>
            </a:pPr>
            <a:r>
              <a:rPr lang="en-US" dirty="0" smtClean="0"/>
              <a:t>Resulting in an expansion of the continental ice sheets, polar ice sheets and mountain glaciers</a:t>
            </a:r>
          </a:p>
          <a:p>
            <a:pPr lvl="1" eaLnBrk="1" hangingPunct="1">
              <a:lnSpc>
                <a:spcPct val="90000"/>
              </a:lnSpc>
            </a:pPr>
            <a:r>
              <a:rPr lang="en-US" dirty="0" smtClean="0"/>
              <a:t>We are currently within an Ice Age!</a:t>
            </a:r>
          </a:p>
          <a:p>
            <a:pPr lvl="2" eaLnBrk="1" hangingPunct="1">
              <a:lnSpc>
                <a:spcPct val="90000"/>
              </a:lnSpc>
            </a:pPr>
            <a:r>
              <a:rPr lang="en-US" dirty="0" smtClean="0"/>
              <a:t>The Earth’s climate is typically warmer than it is now! </a:t>
            </a:r>
          </a:p>
          <a:p>
            <a:pPr lvl="3" eaLnBrk="1" hangingPunct="1">
              <a:lnSpc>
                <a:spcPct val="90000"/>
              </a:lnSpc>
            </a:pPr>
            <a:r>
              <a:rPr lang="en-US" dirty="0" smtClean="0"/>
              <a:t>The Arctic Sea is not ‘usually’ frozen year round</a:t>
            </a:r>
          </a:p>
          <a:p>
            <a:pPr lvl="1" eaLnBrk="1" hangingPunct="1">
              <a:lnSpc>
                <a:spcPct val="90000"/>
              </a:lnSpc>
            </a:pPr>
            <a:r>
              <a:rPr lang="en-US" dirty="0" smtClean="0"/>
              <a:t>Warm periods last for hundreds of millions to billions of years</a:t>
            </a:r>
          </a:p>
          <a:p>
            <a:pPr lvl="2" eaLnBrk="1" hangingPunct="1">
              <a:lnSpc>
                <a:spcPct val="90000"/>
              </a:lnSpc>
            </a:pPr>
            <a:r>
              <a:rPr lang="en-US" dirty="0" smtClean="0"/>
              <a:t>Punctuated by Ice Ages (lasting 10-100 MY)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slide(fromBottom)">
                                      <p:cBhvr>
                                        <p:cTn id="7" dur="500"/>
                                        <p:tgtEl>
                                          <p:spTgt spid="160771">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60771">
                                            <p:txEl>
                                              <p:pRg st="1" end="1"/>
                                            </p:txEl>
                                          </p:spTgt>
                                        </p:tgtEl>
                                        <p:attrNameLst>
                                          <p:attrName>style.visibility</p:attrName>
                                        </p:attrNameLst>
                                      </p:cBhvr>
                                      <p:to>
                                        <p:strVal val="visible"/>
                                      </p:to>
                                    </p:set>
                                    <p:animEffect transition="in" filter="slide(fromBottom)">
                                      <p:cBhvr>
                                        <p:cTn id="11" dur="500"/>
                                        <p:tgtEl>
                                          <p:spTgt spid="160771">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0771">
                                            <p:txEl>
                                              <p:pRg st="2" end="2"/>
                                            </p:txEl>
                                          </p:spTgt>
                                        </p:tgtEl>
                                        <p:attrNameLst>
                                          <p:attrName>style.visibility</p:attrName>
                                        </p:attrNameLst>
                                      </p:cBhvr>
                                      <p:to>
                                        <p:strVal val="visible"/>
                                      </p:to>
                                    </p:set>
                                    <p:animEffect transition="in" filter="slide(fromBottom)">
                                      <p:cBhvr>
                                        <p:cTn id="15" dur="500"/>
                                        <p:tgtEl>
                                          <p:spTgt spid="16077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160771">
                                            <p:txEl>
                                              <p:pRg st="3" end="3"/>
                                            </p:txEl>
                                          </p:spTgt>
                                        </p:tgtEl>
                                        <p:attrNameLst>
                                          <p:attrName>style.visibility</p:attrName>
                                        </p:attrNameLst>
                                      </p:cBhvr>
                                      <p:to>
                                        <p:strVal val="visible"/>
                                      </p:to>
                                    </p:set>
                                    <p:animEffect transition="in" filter="slide(fromBottom)">
                                      <p:cBhvr>
                                        <p:cTn id="20" dur="500"/>
                                        <p:tgtEl>
                                          <p:spTgt spid="160771">
                                            <p:txEl>
                                              <p:pRg st="3" end="3"/>
                                            </p:txEl>
                                          </p:spTgt>
                                        </p:tgtEl>
                                      </p:cBhvr>
                                    </p:animEffect>
                                  </p:childTnLst>
                                </p:cTn>
                              </p:par>
                            </p:childTnLst>
                          </p:cTn>
                        </p:par>
                        <p:par>
                          <p:cTn id="21" fill="hold" nodeType="afterGroup">
                            <p:stCondLst>
                              <p:cond delay="500"/>
                            </p:stCondLst>
                            <p:childTnLst>
                              <p:par>
                                <p:cTn id="22" presetID="12" presetClass="entr" presetSubtype="4" fill="hold" nodeType="afterEffect">
                                  <p:stCondLst>
                                    <p:cond delay="0"/>
                                  </p:stCondLst>
                                  <p:childTnLst>
                                    <p:set>
                                      <p:cBhvr>
                                        <p:cTn id="23" dur="1" fill="hold">
                                          <p:stCondLst>
                                            <p:cond delay="0"/>
                                          </p:stCondLst>
                                        </p:cTn>
                                        <p:tgtEl>
                                          <p:spTgt spid="160771">
                                            <p:txEl>
                                              <p:pRg st="4" end="4"/>
                                            </p:txEl>
                                          </p:spTgt>
                                        </p:tgtEl>
                                        <p:attrNameLst>
                                          <p:attrName>style.visibility</p:attrName>
                                        </p:attrNameLst>
                                      </p:cBhvr>
                                      <p:to>
                                        <p:strVal val="visible"/>
                                      </p:to>
                                    </p:set>
                                    <p:animEffect transition="in" filter="slide(fromBottom)">
                                      <p:cBhvr>
                                        <p:cTn id="24" dur="500"/>
                                        <p:tgtEl>
                                          <p:spTgt spid="160771">
                                            <p:txEl>
                                              <p:pRg st="4" end="4"/>
                                            </p:txEl>
                                          </p:spTgt>
                                        </p:tgtEl>
                                      </p:cBhvr>
                                    </p:animEffect>
                                  </p:childTnLst>
                                </p:cTn>
                              </p:par>
                            </p:childTnLst>
                          </p:cTn>
                        </p:par>
                        <p:par>
                          <p:cTn id="25" fill="hold" nodeType="afterGroup">
                            <p:stCondLst>
                              <p:cond delay="1000"/>
                            </p:stCondLst>
                            <p:childTnLst>
                              <p:par>
                                <p:cTn id="26" presetID="12" presetClass="entr" presetSubtype="4" fill="hold" nodeType="afterEffect">
                                  <p:stCondLst>
                                    <p:cond delay="0"/>
                                  </p:stCondLst>
                                  <p:childTnLst>
                                    <p:set>
                                      <p:cBhvr>
                                        <p:cTn id="27" dur="1" fill="hold">
                                          <p:stCondLst>
                                            <p:cond delay="0"/>
                                          </p:stCondLst>
                                        </p:cTn>
                                        <p:tgtEl>
                                          <p:spTgt spid="160771">
                                            <p:txEl>
                                              <p:pRg st="5" end="5"/>
                                            </p:txEl>
                                          </p:spTgt>
                                        </p:tgtEl>
                                        <p:attrNameLst>
                                          <p:attrName>style.visibility</p:attrName>
                                        </p:attrNameLst>
                                      </p:cBhvr>
                                      <p:to>
                                        <p:strVal val="visible"/>
                                      </p:to>
                                    </p:set>
                                    <p:animEffect transition="in" filter="slide(fromBottom)">
                                      <p:cBhvr>
                                        <p:cTn id="28" dur="500"/>
                                        <p:tgtEl>
                                          <p:spTgt spid="160771">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nodeType="clickEffect">
                                  <p:stCondLst>
                                    <p:cond delay="0"/>
                                  </p:stCondLst>
                                  <p:childTnLst>
                                    <p:set>
                                      <p:cBhvr>
                                        <p:cTn id="32" dur="1" fill="hold">
                                          <p:stCondLst>
                                            <p:cond delay="0"/>
                                          </p:stCondLst>
                                        </p:cTn>
                                        <p:tgtEl>
                                          <p:spTgt spid="160771">
                                            <p:txEl>
                                              <p:pRg st="6" end="6"/>
                                            </p:txEl>
                                          </p:spTgt>
                                        </p:tgtEl>
                                        <p:attrNameLst>
                                          <p:attrName>style.visibility</p:attrName>
                                        </p:attrNameLst>
                                      </p:cBhvr>
                                      <p:to>
                                        <p:strVal val="visible"/>
                                      </p:to>
                                    </p:set>
                                    <p:animEffect transition="in" filter="slide(fromBottom)">
                                      <p:cBhvr>
                                        <p:cTn id="33" dur="500"/>
                                        <p:tgtEl>
                                          <p:spTgt spid="160771">
                                            <p:txEl>
                                              <p:pRg st="6" end="6"/>
                                            </p:txEl>
                                          </p:spTgt>
                                        </p:tgtEl>
                                      </p:cBhvr>
                                    </p:animEffect>
                                  </p:childTnLst>
                                </p:cTn>
                              </p:par>
                            </p:childTnLst>
                          </p:cTn>
                        </p:par>
                        <p:par>
                          <p:cTn id="34" fill="hold" nodeType="afterGroup">
                            <p:stCondLst>
                              <p:cond delay="500"/>
                            </p:stCondLst>
                            <p:childTnLst>
                              <p:par>
                                <p:cTn id="35" presetID="12" presetClass="entr" presetSubtype="4" fill="hold" nodeType="afterEffect">
                                  <p:stCondLst>
                                    <p:cond delay="0"/>
                                  </p:stCondLst>
                                  <p:childTnLst>
                                    <p:set>
                                      <p:cBhvr>
                                        <p:cTn id="36" dur="1" fill="hold">
                                          <p:stCondLst>
                                            <p:cond delay="0"/>
                                          </p:stCondLst>
                                        </p:cTn>
                                        <p:tgtEl>
                                          <p:spTgt spid="160771">
                                            <p:txEl>
                                              <p:pRg st="7" end="7"/>
                                            </p:txEl>
                                          </p:spTgt>
                                        </p:tgtEl>
                                        <p:attrNameLst>
                                          <p:attrName>style.visibility</p:attrName>
                                        </p:attrNameLst>
                                      </p:cBhvr>
                                      <p:to>
                                        <p:strVal val="visible"/>
                                      </p:to>
                                    </p:set>
                                    <p:animEffect transition="in" filter="slide(fromBottom)">
                                      <p:cBhvr>
                                        <p:cTn id="37" dur="500"/>
                                        <p:tgtEl>
                                          <p:spTgt spid="160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defRPr/>
            </a:pPr>
            <a:r>
              <a:rPr lang="en-US" sz="3200" smtClean="0"/>
              <a:t>Ice Ages (Glacials &amp; Interglacials)</a:t>
            </a:r>
          </a:p>
        </p:txBody>
      </p:sp>
      <p:sp>
        <p:nvSpPr>
          <p:cNvPr id="162819" name="Rectangle 3"/>
          <p:cNvSpPr>
            <a:spLocks noGrp="1" noChangeArrowheads="1"/>
          </p:cNvSpPr>
          <p:nvPr>
            <p:ph type="body" idx="1"/>
          </p:nvPr>
        </p:nvSpPr>
        <p:spPr/>
        <p:txBody>
          <a:bodyPr/>
          <a:lstStyle/>
          <a:p>
            <a:pPr eaLnBrk="1" hangingPunct="1"/>
            <a:r>
              <a:rPr lang="en-US" dirty="0" smtClean="0"/>
              <a:t>Ice Ages (Cont.)</a:t>
            </a:r>
          </a:p>
          <a:p>
            <a:pPr lvl="1" eaLnBrk="1" hangingPunct="1"/>
            <a:r>
              <a:rPr lang="en-US" dirty="0" smtClean="0"/>
              <a:t>The climate within an Ice Age is NOT UNIFORM.</a:t>
            </a:r>
          </a:p>
          <a:p>
            <a:pPr lvl="2" eaLnBrk="1" hangingPunct="1"/>
            <a:r>
              <a:rPr lang="en-US" dirty="0" smtClean="0"/>
              <a:t>The climate will undergo periods of cooling, where Ice caps and Glaciers grow, and</a:t>
            </a:r>
          </a:p>
          <a:p>
            <a:pPr lvl="2" eaLnBrk="1" hangingPunct="1"/>
            <a:r>
              <a:rPr lang="en-US" dirty="0" smtClean="0"/>
              <a:t>Warming, where Ice caps and Glaciers recede</a:t>
            </a:r>
          </a:p>
          <a:p>
            <a:pPr lvl="1" eaLnBrk="1" hangingPunct="1"/>
            <a:r>
              <a:rPr lang="en-US" dirty="0" smtClean="0"/>
              <a:t>These are known as </a:t>
            </a:r>
            <a:r>
              <a:rPr lang="en-US" dirty="0" err="1" smtClean="0">
                <a:solidFill>
                  <a:srgbClr val="FFFF00"/>
                </a:solidFill>
              </a:rPr>
              <a:t>Glacials</a:t>
            </a:r>
            <a:r>
              <a:rPr lang="en-US" dirty="0" smtClean="0"/>
              <a:t> &amp; </a:t>
            </a:r>
            <a:r>
              <a:rPr lang="en-US" dirty="0" err="1" smtClean="0"/>
              <a:t>Interglacials</a:t>
            </a:r>
            <a:endParaRPr lang="en-US" dirty="0" smtClean="0"/>
          </a:p>
          <a:p>
            <a:pPr lvl="2" eaLnBrk="1" hangingPunct="1"/>
            <a:r>
              <a:rPr lang="en-US" dirty="0" smtClean="0"/>
              <a:t>Thus, even though we are in the middle of an Ice Age (e.g. the Arctic Sea is mostly frozen year round), we’re presently experiencing an ‘Interglacial’</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slide(fromBottom)">
                                      <p:cBhvr>
                                        <p:cTn id="7" dur="500"/>
                                        <p:tgtEl>
                                          <p:spTgt spid="162819">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animEffect transition="in" filter="slide(fromBottom)">
                                      <p:cBhvr>
                                        <p:cTn id="11" dur="500"/>
                                        <p:tgtEl>
                                          <p:spTgt spid="16281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162819">
                                            <p:txEl>
                                              <p:pRg st="2" end="2"/>
                                            </p:txEl>
                                          </p:spTgt>
                                        </p:tgtEl>
                                        <p:attrNameLst>
                                          <p:attrName>style.visibility</p:attrName>
                                        </p:attrNameLst>
                                      </p:cBhvr>
                                      <p:to>
                                        <p:strVal val="visible"/>
                                      </p:to>
                                    </p:set>
                                    <p:animEffect transition="in" filter="slide(fromBottom)">
                                      <p:cBhvr>
                                        <p:cTn id="16" dur="500"/>
                                        <p:tgtEl>
                                          <p:spTgt spid="162819">
                                            <p:txEl>
                                              <p:pRg st="2" end="2"/>
                                            </p:txEl>
                                          </p:spTgt>
                                        </p:tgtEl>
                                      </p:cBhvr>
                                    </p:animEffect>
                                  </p:childTnLst>
                                </p:cTn>
                              </p:par>
                            </p:childTnLst>
                          </p:cTn>
                        </p:par>
                        <p:par>
                          <p:cTn id="17" fill="hold" nodeType="afterGroup">
                            <p:stCondLst>
                              <p:cond delay="500"/>
                            </p:stCondLst>
                            <p:childTnLst>
                              <p:par>
                                <p:cTn id="18" presetID="12" presetClass="entr" presetSubtype="4" fill="hold" nodeType="afterEffect">
                                  <p:stCondLst>
                                    <p:cond delay="0"/>
                                  </p:stCondLst>
                                  <p:childTnLst>
                                    <p:set>
                                      <p:cBhvr>
                                        <p:cTn id="19" dur="1" fill="hold">
                                          <p:stCondLst>
                                            <p:cond delay="0"/>
                                          </p:stCondLst>
                                        </p:cTn>
                                        <p:tgtEl>
                                          <p:spTgt spid="162819">
                                            <p:txEl>
                                              <p:pRg st="3" end="3"/>
                                            </p:txEl>
                                          </p:spTgt>
                                        </p:tgtEl>
                                        <p:attrNameLst>
                                          <p:attrName>style.visibility</p:attrName>
                                        </p:attrNameLst>
                                      </p:cBhvr>
                                      <p:to>
                                        <p:strVal val="visible"/>
                                      </p:to>
                                    </p:set>
                                    <p:animEffect transition="in" filter="slide(fromBottom)">
                                      <p:cBhvr>
                                        <p:cTn id="20" dur="500"/>
                                        <p:tgtEl>
                                          <p:spTgt spid="16281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62819">
                                            <p:txEl>
                                              <p:pRg st="4" end="4"/>
                                            </p:txEl>
                                          </p:spTgt>
                                        </p:tgtEl>
                                        <p:attrNameLst>
                                          <p:attrName>style.visibility</p:attrName>
                                        </p:attrNameLst>
                                      </p:cBhvr>
                                      <p:to>
                                        <p:strVal val="visible"/>
                                      </p:to>
                                    </p:set>
                                    <p:animEffect transition="in" filter="slide(fromBottom)">
                                      <p:cBhvr>
                                        <p:cTn id="25" dur="500"/>
                                        <p:tgtEl>
                                          <p:spTgt spid="162819">
                                            <p:txEl>
                                              <p:pRg st="4" end="4"/>
                                            </p:txEl>
                                          </p:spTgt>
                                        </p:tgtEl>
                                      </p:cBhvr>
                                    </p:animEffect>
                                  </p:childTnLst>
                                </p:cTn>
                              </p:par>
                            </p:childTnLst>
                          </p:cTn>
                        </p:par>
                        <p:par>
                          <p:cTn id="26" fill="hold" nodeType="afterGroup">
                            <p:stCondLst>
                              <p:cond delay="500"/>
                            </p:stCondLst>
                            <p:childTnLst>
                              <p:par>
                                <p:cTn id="27" presetID="12" presetClass="entr" presetSubtype="4" fill="hold" nodeType="afterEffect">
                                  <p:stCondLst>
                                    <p:cond delay="0"/>
                                  </p:stCondLst>
                                  <p:childTnLst>
                                    <p:set>
                                      <p:cBhvr>
                                        <p:cTn id="28" dur="1" fill="hold">
                                          <p:stCondLst>
                                            <p:cond delay="0"/>
                                          </p:stCondLst>
                                        </p:cTn>
                                        <p:tgtEl>
                                          <p:spTgt spid="162819">
                                            <p:txEl>
                                              <p:pRg st="5" end="5"/>
                                            </p:txEl>
                                          </p:spTgt>
                                        </p:tgtEl>
                                        <p:attrNameLst>
                                          <p:attrName>style.visibility</p:attrName>
                                        </p:attrNameLst>
                                      </p:cBhvr>
                                      <p:to>
                                        <p:strVal val="visible"/>
                                      </p:to>
                                    </p:set>
                                    <p:animEffect transition="in" filter="slide(fromBottom)">
                                      <p:cBhvr>
                                        <p:cTn id="29" dur="500"/>
                                        <p:tgtEl>
                                          <p:spTgt spid="162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FIG16_004B"/>
          <p:cNvPicPr>
            <a:picLocks noChangeAspect="1" noChangeArrowheads="1"/>
          </p:cNvPicPr>
          <p:nvPr/>
        </p:nvPicPr>
        <p:blipFill>
          <a:blip r:embed="rId3" cstate="print">
            <a:extLst>
              <a:ext uri="{28A0092B-C50C-407E-A947-70E740481C1C}">
                <a14:useLocalDpi xmlns:a14="http://schemas.microsoft.com/office/drawing/2010/main" xmlns="" val="0"/>
              </a:ext>
            </a:extLst>
          </a:blip>
          <a:srcRect l="6667" r="8577"/>
          <a:stretch>
            <a:fillRect/>
          </a:stretch>
        </p:blipFill>
        <p:spPr bwMode="auto">
          <a:xfrm>
            <a:off x="1393825" y="0"/>
            <a:ext cx="7750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3" name="Text Box 3"/>
          <p:cNvSpPr txBox="1">
            <a:spLocks noChangeArrowheads="1"/>
          </p:cNvSpPr>
          <p:nvPr/>
        </p:nvSpPr>
        <p:spPr bwMode="auto">
          <a:xfrm>
            <a:off x="131763" y="114300"/>
            <a:ext cx="4702175" cy="156210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The Last Glacial Maximum is the most studied glaciation, because it was so recent (18-20,000 years ago) and was so extensive</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nvSpPr>
        <p:spPr bwMode="auto">
          <a:xfrm>
            <a:off x="0" y="841375"/>
            <a:ext cx="9144000" cy="6016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5348" name="Rectangle 4"/>
          <p:cNvSpPr>
            <a:spLocks noGrp="1" noChangeArrowheads="1"/>
          </p:cNvSpPr>
          <p:nvPr>
            <p:ph type="title"/>
          </p:nvPr>
        </p:nvSpPr>
        <p:spPr/>
        <p:txBody>
          <a:bodyPr/>
          <a:lstStyle/>
          <a:p>
            <a:pPr eaLnBrk="1" hangingPunct="1">
              <a:defRPr/>
            </a:pPr>
            <a:r>
              <a:rPr lang="en-US" sz="3200" smtClean="0"/>
              <a:t>Ice Ages (Glacials &amp; Interglacials)</a:t>
            </a:r>
          </a:p>
        </p:txBody>
      </p:sp>
      <p:pic>
        <p:nvPicPr>
          <p:cNvPr id="38916" name="Picture 6" descr="Image:Phanerozoic Climate Change Rev.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363" y="857250"/>
            <a:ext cx="8037512"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mtClean="0"/>
              <a:t>Evidence of Climate Change </a:t>
            </a:r>
          </a:p>
        </p:txBody>
      </p:sp>
      <p:sp>
        <p:nvSpPr>
          <p:cNvPr id="107523" name="Rectangle 3"/>
          <p:cNvSpPr>
            <a:spLocks noGrp="1" noChangeArrowheads="1"/>
          </p:cNvSpPr>
          <p:nvPr>
            <p:ph type="body" idx="1"/>
          </p:nvPr>
        </p:nvSpPr>
        <p:spPr/>
        <p:txBody>
          <a:bodyPr/>
          <a:lstStyle/>
          <a:p>
            <a:pPr eaLnBrk="1" hangingPunct="1"/>
            <a:r>
              <a:rPr lang="en-US" smtClean="0"/>
              <a:t>Cores through existing ice</a:t>
            </a:r>
          </a:p>
          <a:p>
            <a:pPr eaLnBrk="1" hangingPunct="1"/>
            <a:r>
              <a:rPr lang="en-US" smtClean="0"/>
              <a:t>Vegetation changes in the past</a:t>
            </a:r>
          </a:p>
          <a:p>
            <a:pPr eaLnBrk="1" hangingPunct="1"/>
            <a:r>
              <a:rPr lang="en-US" smtClean="0"/>
              <a:t>Landform changes in the past</a:t>
            </a:r>
          </a:p>
          <a:p>
            <a:pPr eaLnBrk="1" hangingPunct="1"/>
            <a:r>
              <a:rPr lang="en-US" smtClean="0"/>
              <a:t>Historical records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slide(fromBottom)">
                                      <p:cBhvr>
                                        <p:cTn id="7" dur="500"/>
                                        <p:tgtEl>
                                          <p:spTgt spid="107523">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animEffect transition="in" filter="slide(fromBottom)">
                                      <p:cBhvr>
                                        <p:cTn id="11" dur="500"/>
                                        <p:tgtEl>
                                          <p:spTgt spid="107523">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animEffect transition="in" filter="slide(fromBottom)">
                                      <p:cBhvr>
                                        <p:cTn id="15" dur="500"/>
                                        <p:tgtEl>
                                          <p:spTgt spid="107523">
                                            <p:txEl>
                                              <p:pRg st="2" end="2"/>
                                            </p:txEl>
                                          </p:spTgt>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107523">
                                            <p:txEl>
                                              <p:pRg st="3" end="3"/>
                                            </p:txEl>
                                          </p:spTgt>
                                        </p:tgtEl>
                                        <p:attrNameLst>
                                          <p:attrName>style.visibility</p:attrName>
                                        </p:attrNameLst>
                                      </p:cBhvr>
                                      <p:to>
                                        <p:strVal val="visible"/>
                                      </p:to>
                                    </p:set>
                                    <p:animEffect transition="in" filter="slide(fromBottom)">
                                      <p:cBhvr>
                                        <p:cTn id="19" dur="500"/>
                                        <p:tgtEl>
                                          <p:spTgt spid="107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defRPr/>
            </a:pPr>
            <a:r>
              <a:rPr lang="en-US" smtClean="0"/>
              <a:t>Cores Through Existing Ice</a:t>
            </a:r>
          </a:p>
        </p:txBody>
      </p:sp>
      <p:sp>
        <p:nvSpPr>
          <p:cNvPr id="156675" name="Rectangle 3"/>
          <p:cNvSpPr>
            <a:spLocks noGrp="1" noChangeArrowheads="1"/>
          </p:cNvSpPr>
          <p:nvPr>
            <p:ph type="body" idx="1"/>
          </p:nvPr>
        </p:nvSpPr>
        <p:spPr/>
        <p:txBody>
          <a:bodyPr/>
          <a:lstStyle/>
          <a:p>
            <a:pPr eaLnBrk="1" hangingPunct="1"/>
            <a:r>
              <a:rPr lang="en-US" dirty="0" smtClean="0"/>
              <a:t>Ice </a:t>
            </a:r>
            <a:r>
              <a:rPr lang="en-US" dirty="0" smtClean="0">
                <a:solidFill>
                  <a:srgbClr val="FFFF00"/>
                </a:solidFill>
              </a:rPr>
              <a:t>cores</a:t>
            </a:r>
            <a:r>
              <a:rPr lang="en-US" dirty="0" smtClean="0"/>
              <a:t> are taken in Greenland, Antarctica and in smaller (high altitude) glaciers.</a:t>
            </a:r>
          </a:p>
          <a:p>
            <a:pPr lvl="1" eaLnBrk="1" hangingPunct="1"/>
            <a:r>
              <a:rPr lang="en-US" dirty="0" smtClean="0"/>
              <a:t>They show changes in the gaseous composition in </a:t>
            </a:r>
            <a:br>
              <a:rPr lang="en-US" dirty="0" smtClean="0"/>
            </a:br>
            <a:r>
              <a:rPr lang="en-US" dirty="0" smtClean="0"/>
              <a:t>the atmosphere, </a:t>
            </a:r>
            <a:br>
              <a:rPr lang="en-US" dirty="0" smtClean="0"/>
            </a:br>
            <a:r>
              <a:rPr lang="en-US" dirty="0" smtClean="0"/>
              <a:t>which can </a:t>
            </a:r>
            <a:br>
              <a:rPr lang="en-US" dirty="0" smtClean="0"/>
            </a:br>
            <a:r>
              <a:rPr lang="en-US" dirty="0" smtClean="0"/>
              <a:t>explain warming </a:t>
            </a:r>
            <a:br>
              <a:rPr lang="en-US" dirty="0" smtClean="0"/>
            </a:br>
            <a:r>
              <a:rPr lang="en-US" dirty="0" smtClean="0"/>
              <a:t>or cooling trends</a:t>
            </a:r>
          </a:p>
        </p:txBody>
      </p:sp>
      <p:pic>
        <p:nvPicPr>
          <p:cNvPr id="40964" name="Picture 5" descr="800px-Icecore_4">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38625" y="3246438"/>
            <a:ext cx="4905375" cy="361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slide(fromBottom)">
                                      <p:cBhvr>
                                        <p:cTn id="7" dur="500"/>
                                        <p:tgtEl>
                                          <p:spTgt spid="156675">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56675">
                                            <p:txEl>
                                              <p:pRg st="1" end="1"/>
                                            </p:txEl>
                                          </p:spTgt>
                                        </p:tgtEl>
                                        <p:attrNameLst>
                                          <p:attrName>style.visibility</p:attrName>
                                        </p:attrNameLst>
                                      </p:cBhvr>
                                      <p:to>
                                        <p:strVal val="visible"/>
                                      </p:to>
                                    </p:set>
                                    <p:animEffect transition="in" filter="slide(fromBottom)">
                                      <p:cBhvr>
                                        <p:cTn id="11" dur="500"/>
                                        <p:tgtEl>
                                          <p:spTgt spid="156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en-US" sz="3200" smtClean="0"/>
              <a:t>Vegetation Changes In The Past</a:t>
            </a:r>
          </a:p>
        </p:txBody>
      </p:sp>
      <p:sp>
        <p:nvSpPr>
          <p:cNvPr id="108547" name="Rectangle 3"/>
          <p:cNvSpPr>
            <a:spLocks noGrp="1" noChangeArrowheads="1"/>
          </p:cNvSpPr>
          <p:nvPr>
            <p:ph type="body" idx="1"/>
          </p:nvPr>
        </p:nvSpPr>
        <p:spPr/>
        <p:txBody>
          <a:bodyPr/>
          <a:lstStyle/>
          <a:p>
            <a:pPr eaLnBrk="1" hangingPunct="1"/>
            <a:r>
              <a:rPr lang="en-US" smtClean="0"/>
              <a:t>Dead tree stumps in unusual areas</a:t>
            </a:r>
          </a:p>
          <a:p>
            <a:pPr eaLnBrk="1" hangingPunct="1"/>
            <a:r>
              <a:rPr lang="en-US" smtClean="0"/>
              <a:t>Pollen grains in sediments revealing wildly different vegetation patterns </a:t>
            </a:r>
          </a:p>
          <a:p>
            <a:pPr eaLnBrk="1" hangingPunct="1"/>
            <a:r>
              <a:rPr lang="en-US" smtClean="0"/>
              <a:t>Ancient trees adapting to seasonal changes</a:t>
            </a:r>
          </a:p>
          <a:p>
            <a:pPr lvl="1" eaLnBrk="1" hangingPunct="1"/>
            <a:r>
              <a:rPr lang="en-US" smtClean="0"/>
              <a:t>Visible through variations in their ring width</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slide(fromBottom)">
                                      <p:cBhvr>
                                        <p:cTn id="7" dur="5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08547">
                                            <p:txEl>
                                              <p:pRg st="1" end="1"/>
                                            </p:txEl>
                                          </p:spTgt>
                                        </p:tgtEl>
                                        <p:attrNameLst>
                                          <p:attrName>style.visibility</p:attrName>
                                        </p:attrNameLst>
                                      </p:cBhvr>
                                      <p:to>
                                        <p:strVal val="visible"/>
                                      </p:to>
                                    </p:set>
                                    <p:animEffect transition="in" filter="slide(fromBottom)">
                                      <p:cBhvr>
                                        <p:cTn id="12" dur="500"/>
                                        <p:tgtEl>
                                          <p:spTgt spid="108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Effect transition="in" filter="slide(fromBottom)">
                                      <p:cBhvr>
                                        <p:cTn id="17" dur="500"/>
                                        <p:tgtEl>
                                          <p:spTgt spid="108547">
                                            <p:txEl>
                                              <p:pRg st="2" end="2"/>
                                            </p:txEl>
                                          </p:spTgt>
                                        </p:tgtEl>
                                      </p:cBhvr>
                                    </p:animEffect>
                                  </p:childTnLst>
                                </p:cTn>
                              </p:par>
                            </p:childTnLst>
                          </p:cTn>
                        </p:par>
                        <p:par>
                          <p:cTn id="18" fill="hold" nodeType="afterGroup">
                            <p:stCondLst>
                              <p:cond delay="500"/>
                            </p:stCondLst>
                            <p:childTnLst>
                              <p:par>
                                <p:cTn id="19" presetID="12" presetClass="entr" presetSubtype="4" fill="hold" nodeType="afterEffect">
                                  <p:stCondLst>
                                    <p:cond delay="0"/>
                                  </p:stCondLst>
                                  <p:childTnLst>
                                    <p:set>
                                      <p:cBhvr>
                                        <p:cTn id="20" dur="1" fill="hold">
                                          <p:stCondLst>
                                            <p:cond delay="0"/>
                                          </p:stCondLst>
                                        </p:cTn>
                                        <p:tgtEl>
                                          <p:spTgt spid="108547">
                                            <p:txEl>
                                              <p:pRg st="3" end="3"/>
                                            </p:txEl>
                                          </p:spTgt>
                                        </p:tgtEl>
                                        <p:attrNameLst>
                                          <p:attrName>style.visibility</p:attrName>
                                        </p:attrNameLst>
                                      </p:cBhvr>
                                      <p:to>
                                        <p:strVal val="visible"/>
                                      </p:to>
                                    </p:set>
                                    <p:animEffect transition="in" filter="slide(fromBottom)">
                                      <p:cBhvr>
                                        <p:cTn id="21" dur="500"/>
                                        <p:tgtEl>
                                          <p:spTgt spid="108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rowned stumps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12788"/>
            <a:ext cx="9144000" cy="614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5"/>
          <p:cNvSpPr txBox="1">
            <a:spLocks noChangeArrowheads="1"/>
          </p:cNvSpPr>
          <p:nvPr/>
        </p:nvSpPr>
        <p:spPr bwMode="auto">
          <a:xfrm>
            <a:off x="174625" y="184150"/>
            <a:ext cx="8709025"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Dead tree stumps found below high tide indicate that sea level was once lower…</a:t>
            </a:r>
          </a:p>
        </p:txBody>
      </p:sp>
      <p:sp>
        <p:nvSpPr>
          <p:cNvPr id="109574" name="Text Box 6"/>
          <p:cNvSpPr txBox="1">
            <a:spLocks noChangeArrowheads="1"/>
          </p:cNvSpPr>
          <p:nvPr/>
        </p:nvSpPr>
        <p:spPr bwMode="auto">
          <a:xfrm>
            <a:off x="4406900" y="6215063"/>
            <a:ext cx="4557713" cy="466725"/>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Cape Sable, Nova Scotia, Canada</a:t>
            </a: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Wood co mayo"/>
          <p:cNvPicPr>
            <a:picLocks noChangeAspect="1" noChangeArrowheads="1"/>
          </p:cNvPicPr>
          <p:nvPr/>
        </p:nvPicPr>
        <p:blipFill>
          <a:blip r:embed="rId3" cstate="print">
            <a:extLst>
              <a:ext uri="{28A0092B-C50C-407E-A947-70E740481C1C}">
                <a14:useLocalDpi xmlns:a14="http://schemas.microsoft.com/office/drawing/2010/main" xmlns="" val="0"/>
              </a:ext>
            </a:extLst>
          </a:blip>
          <a:srcRect l="7195" t="2922" r="8069" b="4828"/>
          <a:stretch>
            <a:fillRect/>
          </a:stretch>
        </p:blipFill>
        <p:spPr bwMode="auto">
          <a:xfrm>
            <a:off x="4562475" y="0"/>
            <a:ext cx="4581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ext Box 3"/>
          <p:cNvSpPr txBox="1">
            <a:spLocks noChangeArrowheads="1"/>
          </p:cNvSpPr>
          <p:nvPr/>
        </p:nvSpPr>
        <p:spPr bwMode="auto">
          <a:xfrm>
            <a:off x="276225" y="260350"/>
            <a:ext cx="3025775" cy="2657475"/>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dirty="0">
                <a:solidFill>
                  <a:srgbClr val="FF0000"/>
                </a:solidFill>
                <a:effectLst>
                  <a:outerShdw blurRad="38100" dist="38100" dir="2700000" algn="tl">
                    <a:srgbClr val="C0C0C0"/>
                  </a:outerShdw>
                </a:effectLst>
              </a:rPr>
              <a:t>In County Mayo, Ireland, trees once grew where only bogs or wetlands now survive, indicating that climate was once warmer…</a:t>
            </a:r>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mtClean="0"/>
              <a:t>Definitions</a:t>
            </a:r>
          </a:p>
        </p:txBody>
      </p:sp>
      <p:sp>
        <p:nvSpPr>
          <p:cNvPr id="74755" name="Rectangle 3"/>
          <p:cNvSpPr>
            <a:spLocks noGrp="1" noChangeArrowheads="1"/>
          </p:cNvSpPr>
          <p:nvPr>
            <p:ph type="body" idx="1"/>
          </p:nvPr>
        </p:nvSpPr>
        <p:spPr/>
        <p:txBody>
          <a:bodyPr/>
          <a:lstStyle/>
          <a:p>
            <a:pPr eaLnBrk="1" hangingPunct="1"/>
            <a:r>
              <a:rPr lang="en-US" dirty="0" smtClean="0">
                <a:solidFill>
                  <a:srgbClr val="FFFF00"/>
                </a:solidFill>
              </a:rPr>
              <a:t>Climate</a:t>
            </a:r>
          </a:p>
          <a:p>
            <a:pPr lvl="1" eaLnBrk="1" hangingPunct="1"/>
            <a:r>
              <a:rPr lang="en-US" dirty="0" smtClean="0"/>
              <a:t>A statistical description of weather variables averaged over a 30-year time period</a:t>
            </a:r>
          </a:p>
          <a:p>
            <a:pPr lvl="2" eaLnBrk="1" hangingPunct="1"/>
            <a:r>
              <a:rPr lang="en-US" dirty="0" smtClean="0"/>
              <a:t>Include seasonal &amp; annual variations</a:t>
            </a:r>
          </a:p>
          <a:p>
            <a:pPr lvl="1" eaLnBrk="1" hangingPunct="1"/>
            <a:r>
              <a:rPr lang="en-US" dirty="0" smtClean="0"/>
              <a:t>The same statistical result could be provided by several different input figures </a:t>
            </a:r>
          </a:p>
          <a:p>
            <a:pPr lvl="2" eaLnBrk="1" hangingPunct="1"/>
            <a:r>
              <a:rPr lang="en-US" dirty="0" smtClean="0"/>
              <a:t>i.e. one can derive a mean of 10 in many different ways…</a:t>
            </a:r>
          </a:p>
          <a:p>
            <a:pPr lvl="2" eaLnBrk="1" hangingPunct="1"/>
            <a:r>
              <a:rPr lang="en-US" dirty="0" smtClean="0"/>
              <a:t>Thus we must account for possible variation within this 30 year period.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slide(fromBottom)">
                                      <p:cBhvr>
                                        <p:cTn id="7" dur="500"/>
                                        <p:tgtEl>
                                          <p:spTgt spid="74755">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Effect transition="in" filter="slide(fromBottom)">
                                      <p:cBhvr>
                                        <p:cTn id="11" dur="500"/>
                                        <p:tgtEl>
                                          <p:spTgt spid="74755">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Effect transition="in" filter="slide(fromBottom)">
                                      <p:cBhvr>
                                        <p:cTn id="15" dur="500"/>
                                        <p:tgtEl>
                                          <p:spTgt spid="7475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74755">
                                            <p:txEl>
                                              <p:pRg st="3" end="3"/>
                                            </p:txEl>
                                          </p:spTgt>
                                        </p:tgtEl>
                                        <p:attrNameLst>
                                          <p:attrName>style.visibility</p:attrName>
                                        </p:attrNameLst>
                                      </p:cBhvr>
                                      <p:to>
                                        <p:strVal val="visible"/>
                                      </p:to>
                                    </p:set>
                                    <p:animEffect transition="in" filter="slide(fromBottom)">
                                      <p:cBhvr>
                                        <p:cTn id="20" dur="500"/>
                                        <p:tgtEl>
                                          <p:spTgt spid="74755">
                                            <p:txEl>
                                              <p:pRg st="3" end="3"/>
                                            </p:txEl>
                                          </p:spTgt>
                                        </p:tgtEl>
                                      </p:cBhvr>
                                    </p:animEffect>
                                  </p:childTnLst>
                                </p:cTn>
                              </p:par>
                            </p:childTnLst>
                          </p:cTn>
                        </p:par>
                        <p:par>
                          <p:cTn id="21" fill="hold" nodeType="afterGroup">
                            <p:stCondLst>
                              <p:cond delay="500"/>
                            </p:stCondLst>
                            <p:childTnLst>
                              <p:par>
                                <p:cTn id="22" presetID="12" presetClass="entr" presetSubtype="4" fill="hold" nodeType="afterEffect">
                                  <p:stCondLst>
                                    <p:cond delay="0"/>
                                  </p:stCondLst>
                                  <p:childTnLst>
                                    <p:set>
                                      <p:cBhvr>
                                        <p:cTn id="23" dur="1" fill="hold">
                                          <p:stCondLst>
                                            <p:cond delay="0"/>
                                          </p:stCondLst>
                                        </p:cTn>
                                        <p:tgtEl>
                                          <p:spTgt spid="74755">
                                            <p:txEl>
                                              <p:pRg st="4" end="4"/>
                                            </p:txEl>
                                          </p:spTgt>
                                        </p:tgtEl>
                                        <p:attrNameLst>
                                          <p:attrName>style.visibility</p:attrName>
                                        </p:attrNameLst>
                                      </p:cBhvr>
                                      <p:to>
                                        <p:strVal val="visible"/>
                                      </p:to>
                                    </p:set>
                                    <p:animEffect transition="in" filter="slide(fromBottom)">
                                      <p:cBhvr>
                                        <p:cTn id="24" dur="500"/>
                                        <p:tgtEl>
                                          <p:spTgt spid="74755">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74755">
                                            <p:txEl>
                                              <p:pRg st="5" end="5"/>
                                            </p:txEl>
                                          </p:spTgt>
                                        </p:tgtEl>
                                        <p:attrNameLst>
                                          <p:attrName>style.visibility</p:attrName>
                                        </p:attrNameLst>
                                      </p:cBhvr>
                                      <p:to>
                                        <p:strVal val="visible"/>
                                      </p:to>
                                    </p:set>
                                    <p:animEffect transition="in" filter="slide(fromBottom)">
                                      <p:cBhvr>
                                        <p:cTn id="29" dur="500"/>
                                        <p:tgtEl>
                                          <p:spTgt spid="747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pine ald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Text Box 3"/>
          <p:cNvSpPr txBox="1">
            <a:spLocks noChangeArrowheads="1"/>
          </p:cNvSpPr>
          <p:nvPr/>
        </p:nvSpPr>
        <p:spPr bwMode="auto">
          <a:xfrm>
            <a:off x="4143375" y="168275"/>
            <a:ext cx="4841875" cy="1927225"/>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Pollen grains look significantly different depending on their family, genus and species. They can be recognized easily. They are very tough and last a really long time…</a:t>
            </a: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FIG16_010"/>
          <p:cNvPicPr>
            <a:picLocks noChangeAspect="1" noChangeArrowheads="1"/>
          </p:cNvPicPr>
          <p:nvPr/>
        </p:nvPicPr>
        <p:blipFill>
          <a:blip r:embed="rId3" cstate="print">
            <a:extLst>
              <a:ext uri="{28A0092B-C50C-407E-A947-70E740481C1C}">
                <a14:useLocalDpi xmlns:a14="http://schemas.microsoft.com/office/drawing/2010/main" xmlns="" val="0"/>
              </a:ext>
            </a:extLst>
          </a:blip>
          <a:srcRect t="7639" b="6273"/>
          <a:stretch>
            <a:fillRect/>
          </a:stretch>
        </p:blipFill>
        <p:spPr bwMode="auto">
          <a:xfrm>
            <a:off x="95250" y="1076325"/>
            <a:ext cx="8955088"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3"/>
          <p:cNvSpPr txBox="1">
            <a:spLocks noChangeArrowheads="1"/>
          </p:cNvSpPr>
          <p:nvPr/>
        </p:nvSpPr>
        <p:spPr bwMode="auto">
          <a:xfrm>
            <a:off x="160338" y="142875"/>
            <a:ext cx="8823325"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As Spruce died out, so Pines took over. They have different moisture and temperature requirements, so do not co-exist.</a:t>
            </a: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defRPr/>
            </a:pPr>
            <a:r>
              <a:rPr lang="en-US" sz="3200" smtClean="0"/>
              <a:t>Vegetation Changes In The Past</a:t>
            </a:r>
          </a:p>
        </p:txBody>
      </p:sp>
      <p:sp>
        <p:nvSpPr>
          <p:cNvPr id="121859" name="Rectangle 3"/>
          <p:cNvSpPr>
            <a:spLocks noGrp="1" noChangeArrowheads="1"/>
          </p:cNvSpPr>
          <p:nvPr>
            <p:ph type="body" idx="1"/>
          </p:nvPr>
        </p:nvSpPr>
        <p:spPr>
          <a:xfrm>
            <a:off x="685800" y="1143000"/>
            <a:ext cx="5643563" cy="5334000"/>
          </a:xfrm>
        </p:spPr>
        <p:txBody>
          <a:bodyPr/>
          <a:lstStyle/>
          <a:p>
            <a:pPr eaLnBrk="1" hangingPunct="1">
              <a:lnSpc>
                <a:spcPct val="90000"/>
              </a:lnSpc>
            </a:pPr>
            <a:r>
              <a:rPr lang="en-US" sz="2800" dirty="0" smtClean="0"/>
              <a:t>In Florida, pollen records show that areas that are now dominated by </a:t>
            </a:r>
            <a:r>
              <a:rPr lang="en-US" sz="2800" dirty="0" smtClean="0">
                <a:solidFill>
                  <a:srgbClr val="FFFF00"/>
                </a:solidFill>
              </a:rPr>
              <a:t>Slash Pine </a:t>
            </a:r>
            <a:r>
              <a:rPr lang="en-US" sz="2800" dirty="0" smtClean="0"/>
              <a:t>(which prefers humid climates and moist soil) </a:t>
            </a:r>
          </a:p>
          <a:p>
            <a:pPr eaLnBrk="1" hangingPunct="1">
              <a:lnSpc>
                <a:spcPct val="90000"/>
              </a:lnSpc>
            </a:pPr>
            <a:r>
              <a:rPr lang="en-US" sz="2800" dirty="0" smtClean="0"/>
              <a:t>Were once drier, and were dominated by </a:t>
            </a:r>
            <a:r>
              <a:rPr lang="en-US" sz="2800" dirty="0" smtClean="0">
                <a:solidFill>
                  <a:srgbClr val="FFFF00"/>
                </a:solidFill>
              </a:rPr>
              <a:t>Live Oak</a:t>
            </a:r>
            <a:r>
              <a:rPr lang="en-US" sz="2800" dirty="0" smtClean="0"/>
              <a:t>. </a:t>
            </a:r>
          </a:p>
          <a:p>
            <a:pPr lvl="1" eaLnBrk="1" hangingPunct="1">
              <a:lnSpc>
                <a:spcPct val="90000"/>
              </a:lnSpc>
            </a:pPr>
            <a:r>
              <a:rPr lang="en-US" sz="2400" dirty="0" smtClean="0"/>
              <a:t>The climate became the </a:t>
            </a:r>
            <a:br>
              <a:rPr lang="en-US" sz="2400" dirty="0" smtClean="0"/>
            </a:br>
            <a:r>
              <a:rPr lang="en-US" sz="2400" dirty="0" smtClean="0"/>
              <a:t>way it is now approx. </a:t>
            </a:r>
            <a:br>
              <a:rPr lang="en-US" sz="2400" dirty="0" smtClean="0"/>
            </a:br>
            <a:r>
              <a:rPr lang="en-US" sz="2400" dirty="0" smtClean="0"/>
              <a:t>5,000 years ago.</a:t>
            </a:r>
          </a:p>
        </p:txBody>
      </p:sp>
      <p:pic>
        <p:nvPicPr>
          <p:cNvPr id="47108" name="Picture 5" descr="Slash Pine plantation">
            <a:hlinkClick r:id="rId3" tooltip="Slash Pine plantation"/>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56350" y="846138"/>
            <a:ext cx="2787650" cy="41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7" descr="Liveoak%2Csavannah"/>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68938" y="4102100"/>
            <a:ext cx="3675062"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Effect transition="in" filter="slide(fromBottom)">
                                      <p:cBhvr>
                                        <p:cTn id="7" dur="500"/>
                                        <p:tgtEl>
                                          <p:spTgt spid="1218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21859">
                                            <p:txEl>
                                              <p:pRg st="1" end="1"/>
                                            </p:txEl>
                                          </p:spTgt>
                                        </p:tgtEl>
                                        <p:attrNameLst>
                                          <p:attrName>style.visibility</p:attrName>
                                        </p:attrNameLst>
                                      </p:cBhvr>
                                      <p:to>
                                        <p:strVal val="visible"/>
                                      </p:to>
                                    </p:set>
                                    <p:animEffect transition="in" filter="slide(fromBottom)">
                                      <p:cBhvr>
                                        <p:cTn id="12" dur="500"/>
                                        <p:tgtEl>
                                          <p:spTgt spid="121859">
                                            <p:txEl>
                                              <p:pRg st="1" end="1"/>
                                            </p:txEl>
                                          </p:spTgt>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121859">
                                            <p:txEl>
                                              <p:pRg st="2" end="2"/>
                                            </p:txEl>
                                          </p:spTgt>
                                        </p:tgtEl>
                                        <p:attrNameLst>
                                          <p:attrName>style.visibility</p:attrName>
                                        </p:attrNameLst>
                                      </p:cBhvr>
                                      <p:to>
                                        <p:strVal val="visible"/>
                                      </p:to>
                                    </p:set>
                                    <p:animEffect transition="in" filter="slide(fromBottom)">
                                      <p:cBhvr>
                                        <p:cTn id="16" dur="500"/>
                                        <p:tgtEl>
                                          <p:spTgt spid="1218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276225" y="231775"/>
            <a:ext cx="3998913" cy="4665663"/>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Dendrochronology is the study of tree rings.</a:t>
            </a:r>
          </a:p>
          <a:p>
            <a:pPr>
              <a:spcBef>
                <a:spcPct val="50000"/>
              </a:spcBef>
              <a:defRPr/>
            </a:pPr>
            <a:r>
              <a:rPr lang="en-US" b="1">
                <a:solidFill>
                  <a:srgbClr val="FF0000"/>
                </a:solidFill>
                <a:effectLst>
                  <a:outerShdw blurRad="38100" dist="38100" dir="2700000" algn="tl">
                    <a:srgbClr val="C0C0C0"/>
                  </a:outerShdw>
                </a:effectLst>
              </a:rPr>
              <a:t>Trees grow in concentric circles, with a wider ring in spring/summer and a narrow, dark ring in winter.</a:t>
            </a:r>
          </a:p>
          <a:p>
            <a:pPr>
              <a:spcBef>
                <a:spcPct val="50000"/>
              </a:spcBef>
              <a:defRPr/>
            </a:pPr>
            <a:r>
              <a:rPr lang="en-US" b="1">
                <a:solidFill>
                  <a:srgbClr val="FF0000"/>
                </a:solidFill>
                <a:effectLst>
                  <a:outerShdw blurRad="38100" dist="38100" dir="2700000" algn="tl">
                    <a:srgbClr val="C0C0C0"/>
                  </a:outerShdw>
                </a:effectLst>
              </a:rPr>
              <a:t>Adequate moisture and a long growing season result in a wide ring. </a:t>
            </a:r>
          </a:p>
          <a:p>
            <a:pPr>
              <a:spcBef>
                <a:spcPct val="50000"/>
              </a:spcBef>
              <a:defRPr/>
            </a:pPr>
            <a:r>
              <a:rPr lang="en-US" b="1">
                <a:solidFill>
                  <a:srgbClr val="FF0000"/>
                </a:solidFill>
                <a:effectLst>
                  <a:outerShdw blurRad="38100" dist="38100" dir="2700000" algn="tl">
                    <a:srgbClr val="C0C0C0"/>
                  </a:outerShdw>
                </a:effectLst>
              </a:rPr>
              <a:t>A drought year may result in a very narrow one. </a:t>
            </a:r>
          </a:p>
        </p:txBody>
      </p:sp>
      <p:pic>
        <p:nvPicPr>
          <p:cNvPr id="48131" name="Picture 4" descr="tree ring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295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wipe(down)">
                                      <p:cBhvr>
                                        <p:cTn id="7" dur="500"/>
                                        <p:tgtEl>
                                          <p:spTgt spid="14643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46435">
                                            <p:txEl>
                                              <p:pRg st="1" end="1"/>
                                            </p:txEl>
                                          </p:spTgt>
                                        </p:tgtEl>
                                        <p:attrNameLst>
                                          <p:attrName>style.visibility</p:attrName>
                                        </p:attrNameLst>
                                      </p:cBhvr>
                                      <p:to>
                                        <p:strVal val="visible"/>
                                      </p:to>
                                    </p:set>
                                    <p:animEffect transition="in" filter="wipe(down)">
                                      <p:cBhvr>
                                        <p:cTn id="11" dur="500"/>
                                        <p:tgtEl>
                                          <p:spTgt spid="146435">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46435">
                                            <p:txEl>
                                              <p:pRg st="2" end="2"/>
                                            </p:txEl>
                                          </p:spTgt>
                                        </p:tgtEl>
                                        <p:attrNameLst>
                                          <p:attrName>style.visibility</p:attrName>
                                        </p:attrNameLst>
                                      </p:cBhvr>
                                      <p:to>
                                        <p:strVal val="visible"/>
                                      </p:to>
                                    </p:set>
                                    <p:animEffect transition="in" filter="wipe(down)">
                                      <p:cBhvr>
                                        <p:cTn id="16" dur="500"/>
                                        <p:tgtEl>
                                          <p:spTgt spid="146435">
                                            <p:txEl>
                                              <p:pRg st="2" end="2"/>
                                            </p:txEl>
                                          </p:spTgt>
                                        </p:tgtEl>
                                      </p:cBhvr>
                                    </p:animEffect>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146435">
                                            <p:txEl>
                                              <p:pRg st="3" end="3"/>
                                            </p:txEl>
                                          </p:spTgt>
                                        </p:tgtEl>
                                        <p:attrNameLst>
                                          <p:attrName>style.visibility</p:attrName>
                                        </p:attrNameLst>
                                      </p:cBhvr>
                                      <p:to>
                                        <p:strVal val="visible"/>
                                      </p:to>
                                    </p:set>
                                    <p:animEffect transition="in" filter="wipe(down)">
                                      <p:cBhvr>
                                        <p:cTn id="20" dur="500"/>
                                        <p:tgtEl>
                                          <p:spTgt spid="146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r>
              <a:rPr lang="en-US" smtClean="0"/>
              <a:t>Landform Changes In Past</a:t>
            </a:r>
          </a:p>
        </p:txBody>
      </p:sp>
      <p:sp>
        <p:nvSpPr>
          <p:cNvPr id="122883" name="Rectangle 3"/>
          <p:cNvSpPr>
            <a:spLocks noGrp="1" noChangeArrowheads="1"/>
          </p:cNvSpPr>
          <p:nvPr>
            <p:ph type="body" idx="1"/>
          </p:nvPr>
        </p:nvSpPr>
        <p:spPr/>
        <p:txBody>
          <a:bodyPr/>
          <a:lstStyle/>
          <a:p>
            <a:pPr eaLnBrk="1" hangingPunct="1"/>
            <a:r>
              <a:rPr lang="en-US" dirty="0" smtClean="0"/>
              <a:t>Using Florida as an example, we can see how sea level was once MUCH higher!</a:t>
            </a:r>
          </a:p>
          <a:p>
            <a:pPr lvl="1" eaLnBrk="1" hangingPunct="1"/>
            <a:r>
              <a:rPr lang="en-US" dirty="0" smtClean="0"/>
              <a:t>Leaving only the thin central peninsula as a string of islands</a:t>
            </a:r>
          </a:p>
          <a:p>
            <a:pPr lvl="1" eaLnBrk="1" hangingPunct="1"/>
            <a:r>
              <a:rPr lang="en-US" dirty="0" smtClean="0"/>
              <a:t>Other ridges and bays can be seen</a:t>
            </a:r>
          </a:p>
          <a:p>
            <a:pPr eaLnBrk="1" hangingPunct="1"/>
            <a:r>
              <a:rPr lang="en-US" dirty="0" smtClean="0"/>
              <a:t>The </a:t>
            </a:r>
            <a:r>
              <a:rPr lang="en-US" dirty="0" smtClean="0">
                <a:solidFill>
                  <a:srgbClr val="FFFF00"/>
                </a:solidFill>
              </a:rPr>
              <a:t>Keys</a:t>
            </a:r>
            <a:r>
              <a:rPr lang="en-US" dirty="0" smtClean="0"/>
              <a:t> are coral reefs formed below sea level, but now exposed up to 18m above…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slide(fromBottom)">
                                      <p:cBhvr>
                                        <p:cTn id="7" dur="500"/>
                                        <p:tgtEl>
                                          <p:spTgt spid="122883">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animEffect transition="in" filter="slide(fromBottom)">
                                      <p:cBhvr>
                                        <p:cTn id="11" dur="500"/>
                                        <p:tgtEl>
                                          <p:spTgt spid="122883">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animEffect transition="in" filter="slide(fromBottom)">
                                      <p:cBhvr>
                                        <p:cTn id="15" dur="500"/>
                                        <p:tgtEl>
                                          <p:spTgt spid="12288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122883">
                                            <p:txEl>
                                              <p:pRg st="3" end="3"/>
                                            </p:txEl>
                                          </p:spTgt>
                                        </p:tgtEl>
                                        <p:attrNameLst>
                                          <p:attrName>style.visibility</p:attrName>
                                        </p:attrNameLst>
                                      </p:cBhvr>
                                      <p:to>
                                        <p:strVal val="visible"/>
                                      </p:to>
                                    </p:set>
                                    <p:animEffect transition="in" filter="slide(fromBottom)">
                                      <p:cBhvr>
                                        <p:cTn id="20" dur="500"/>
                                        <p:tgtEl>
                                          <p:spTgt spid="122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Tamiami Subse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60338"/>
            <a:ext cx="8077200" cy="669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 Box 3"/>
          <p:cNvSpPr txBox="1">
            <a:spLocks noChangeArrowheads="1"/>
          </p:cNvSpPr>
          <p:nvPr/>
        </p:nvSpPr>
        <p:spPr bwMode="auto">
          <a:xfrm>
            <a:off x="1143000" y="152400"/>
            <a:ext cx="47371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solidFill>
                  <a:srgbClr val="FFFF00"/>
                </a:solidFill>
                <a:latin typeface="Arial" charset="0"/>
              </a:rPr>
              <a:t>Tamiami Subsea</a:t>
            </a:r>
          </a:p>
          <a:p>
            <a:pPr eaLnBrk="1" hangingPunct="1"/>
            <a:r>
              <a:rPr lang="en-US" sz="2800">
                <a:solidFill>
                  <a:srgbClr val="FFFF00"/>
                </a:solidFill>
                <a:latin typeface="Arial" charset="0"/>
              </a:rPr>
              <a:t>With Everglades Pseudoatoll</a:t>
            </a:r>
          </a:p>
        </p:txBody>
      </p:sp>
      <p:sp>
        <p:nvSpPr>
          <p:cNvPr id="50180" name="Text Box 4"/>
          <p:cNvSpPr txBox="1">
            <a:spLocks noChangeArrowheads="1"/>
          </p:cNvSpPr>
          <p:nvPr/>
        </p:nvSpPr>
        <p:spPr bwMode="auto">
          <a:xfrm>
            <a:off x="533400" y="4191000"/>
            <a:ext cx="21812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Caloosahatchee Strait</a:t>
            </a:r>
          </a:p>
        </p:txBody>
      </p:sp>
      <p:sp>
        <p:nvSpPr>
          <p:cNvPr id="50181" name="Text Box 5"/>
          <p:cNvSpPr txBox="1">
            <a:spLocks noChangeArrowheads="1"/>
          </p:cNvSpPr>
          <p:nvPr/>
        </p:nvSpPr>
        <p:spPr bwMode="auto">
          <a:xfrm>
            <a:off x="5949950" y="3833813"/>
            <a:ext cx="1878013" cy="336550"/>
          </a:xfrm>
          <a:prstGeom prst="rect">
            <a:avLst/>
          </a:prstGeom>
          <a:solidFill>
            <a:srgbClr val="3044A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Loxahatchee Strait</a:t>
            </a:r>
          </a:p>
        </p:txBody>
      </p:sp>
      <p:sp>
        <p:nvSpPr>
          <p:cNvPr id="50182" name="Text Box 6"/>
          <p:cNvSpPr txBox="1">
            <a:spLocks noChangeArrowheads="1"/>
          </p:cNvSpPr>
          <p:nvPr/>
        </p:nvSpPr>
        <p:spPr bwMode="auto">
          <a:xfrm rot="4617028">
            <a:off x="1943100" y="3494088"/>
            <a:ext cx="24542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Polk Peninsula</a:t>
            </a:r>
          </a:p>
        </p:txBody>
      </p:sp>
      <p:sp>
        <p:nvSpPr>
          <p:cNvPr id="50183" name="Text Box 7"/>
          <p:cNvSpPr txBox="1">
            <a:spLocks noChangeArrowheads="1"/>
          </p:cNvSpPr>
          <p:nvPr/>
        </p:nvSpPr>
        <p:spPr bwMode="auto">
          <a:xfrm rot="3467434">
            <a:off x="3578225" y="2862263"/>
            <a:ext cx="19446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St</a:t>
            </a:r>
            <a:r>
              <a:rPr lang="en-US" sz="1600">
                <a:solidFill>
                  <a:srgbClr val="FFFF00"/>
                </a:solidFill>
                <a:latin typeface="Arial" charset="0"/>
              </a:rPr>
              <a:t>. Lucie Peninsula</a:t>
            </a:r>
          </a:p>
        </p:txBody>
      </p:sp>
      <p:sp>
        <p:nvSpPr>
          <p:cNvPr id="50184" name="Text Box 8"/>
          <p:cNvSpPr txBox="1">
            <a:spLocks noChangeArrowheads="1"/>
          </p:cNvSpPr>
          <p:nvPr/>
        </p:nvSpPr>
        <p:spPr bwMode="auto">
          <a:xfrm>
            <a:off x="6629400" y="4318000"/>
            <a:ext cx="15541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Palm Beach</a:t>
            </a:r>
          </a:p>
          <a:p>
            <a:pPr eaLnBrk="1" hangingPunct="1"/>
            <a:r>
              <a:rPr lang="en-US" sz="2000">
                <a:solidFill>
                  <a:srgbClr val="FFFF00"/>
                </a:solidFill>
                <a:latin typeface="Arial" charset="0"/>
              </a:rPr>
              <a:t>Reef Tract</a:t>
            </a:r>
          </a:p>
        </p:txBody>
      </p:sp>
      <p:sp>
        <p:nvSpPr>
          <p:cNvPr id="50185" name="Text Box 9"/>
          <p:cNvSpPr txBox="1">
            <a:spLocks noChangeArrowheads="1"/>
          </p:cNvSpPr>
          <p:nvPr/>
        </p:nvSpPr>
        <p:spPr bwMode="auto">
          <a:xfrm>
            <a:off x="6934200" y="5129213"/>
            <a:ext cx="13462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Loxahatchee</a:t>
            </a:r>
          </a:p>
          <a:p>
            <a:pPr eaLnBrk="1" hangingPunct="1"/>
            <a:r>
              <a:rPr lang="en-US" sz="1600">
                <a:solidFill>
                  <a:srgbClr val="FFFF00"/>
                </a:solidFill>
                <a:latin typeface="Arial" charset="0"/>
              </a:rPr>
              <a:t>Trough</a:t>
            </a:r>
          </a:p>
        </p:txBody>
      </p:sp>
      <p:sp>
        <p:nvSpPr>
          <p:cNvPr id="50186" name="Text Box 10"/>
          <p:cNvSpPr txBox="1">
            <a:spLocks noChangeArrowheads="1"/>
          </p:cNvSpPr>
          <p:nvPr/>
        </p:nvSpPr>
        <p:spPr bwMode="auto">
          <a:xfrm>
            <a:off x="4191000" y="4038600"/>
            <a:ext cx="153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Kissimmee</a:t>
            </a:r>
          </a:p>
          <a:p>
            <a:pPr eaLnBrk="1" hangingPunct="1"/>
            <a:r>
              <a:rPr lang="en-US" sz="1800">
                <a:solidFill>
                  <a:srgbClr val="FFFF00"/>
                </a:solidFill>
                <a:latin typeface="Arial" charset="0"/>
              </a:rPr>
              <a:t>  Embayment</a:t>
            </a:r>
          </a:p>
        </p:txBody>
      </p:sp>
      <p:sp>
        <p:nvSpPr>
          <p:cNvPr id="50187" name="Text Box 11"/>
          <p:cNvSpPr txBox="1">
            <a:spLocks noChangeArrowheads="1"/>
          </p:cNvSpPr>
          <p:nvPr/>
        </p:nvSpPr>
        <p:spPr bwMode="auto">
          <a:xfrm>
            <a:off x="846138" y="2754313"/>
            <a:ext cx="1058862"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Myakka</a:t>
            </a:r>
          </a:p>
          <a:p>
            <a:pPr eaLnBrk="1" hangingPunct="1"/>
            <a:r>
              <a:rPr lang="en-US" sz="2000">
                <a:solidFill>
                  <a:srgbClr val="FFFF00"/>
                </a:solidFill>
                <a:latin typeface="Arial" charset="0"/>
              </a:rPr>
              <a:t>Lagoon</a:t>
            </a:r>
          </a:p>
          <a:p>
            <a:pPr eaLnBrk="1" hangingPunct="1"/>
            <a:r>
              <a:rPr lang="en-US" sz="2000">
                <a:solidFill>
                  <a:srgbClr val="FFFF00"/>
                </a:solidFill>
                <a:latin typeface="Arial" charset="0"/>
              </a:rPr>
              <a:t>System</a:t>
            </a:r>
          </a:p>
        </p:txBody>
      </p:sp>
      <p:sp>
        <p:nvSpPr>
          <p:cNvPr id="50188" name="Text Box 12"/>
          <p:cNvSpPr txBox="1">
            <a:spLocks noChangeArrowheads="1"/>
          </p:cNvSpPr>
          <p:nvPr/>
        </p:nvSpPr>
        <p:spPr bwMode="auto">
          <a:xfrm>
            <a:off x="1371600" y="4648200"/>
            <a:ext cx="180975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Immokalee</a:t>
            </a:r>
          </a:p>
          <a:p>
            <a:pPr eaLnBrk="1" hangingPunct="1"/>
            <a:r>
              <a:rPr lang="en-US" sz="2000">
                <a:solidFill>
                  <a:srgbClr val="FFFF00"/>
                </a:solidFill>
                <a:latin typeface="Arial" charset="0"/>
              </a:rPr>
              <a:t>  Archipelago</a:t>
            </a:r>
          </a:p>
          <a:p>
            <a:pPr eaLnBrk="1" hangingPunct="1"/>
            <a:r>
              <a:rPr lang="en-US" sz="2000">
                <a:solidFill>
                  <a:srgbClr val="FFFF00"/>
                </a:solidFill>
                <a:latin typeface="Arial" charset="0"/>
              </a:rPr>
              <a:t>       and Reef</a:t>
            </a:r>
          </a:p>
          <a:p>
            <a:pPr eaLnBrk="1" hangingPunct="1"/>
            <a:r>
              <a:rPr lang="en-US" sz="2000">
                <a:solidFill>
                  <a:srgbClr val="FFFF00"/>
                </a:solidFill>
                <a:latin typeface="Arial" charset="0"/>
              </a:rPr>
              <a:t>               Tract</a:t>
            </a:r>
          </a:p>
        </p:txBody>
      </p:sp>
      <p:sp>
        <p:nvSpPr>
          <p:cNvPr id="50189" name="Text Box 13"/>
          <p:cNvSpPr txBox="1">
            <a:spLocks noChangeArrowheads="1"/>
          </p:cNvSpPr>
          <p:nvPr/>
        </p:nvSpPr>
        <p:spPr bwMode="auto">
          <a:xfrm>
            <a:off x="2736850" y="6119813"/>
            <a:ext cx="1243013"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Cape Sable</a:t>
            </a:r>
          </a:p>
          <a:p>
            <a:pPr eaLnBrk="1" hangingPunct="1"/>
            <a:r>
              <a:rPr lang="en-US" sz="1600">
                <a:solidFill>
                  <a:srgbClr val="FFFF00"/>
                </a:solidFill>
                <a:latin typeface="Arial" charset="0"/>
              </a:rPr>
              <a:t>     Bank</a:t>
            </a:r>
          </a:p>
        </p:txBody>
      </p:sp>
      <p:sp>
        <p:nvSpPr>
          <p:cNvPr id="50190" name="Text Box 14"/>
          <p:cNvSpPr txBox="1">
            <a:spLocks noChangeArrowheads="1"/>
          </p:cNvSpPr>
          <p:nvPr/>
        </p:nvSpPr>
        <p:spPr bwMode="auto">
          <a:xfrm>
            <a:off x="5557838" y="5775325"/>
            <a:ext cx="1528762"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        Miami</a:t>
            </a:r>
          </a:p>
          <a:p>
            <a:pPr eaLnBrk="1" hangingPunct="1"/>
            <a:r>
              <a:rPr lang="en-US" sz="2000">
                <a:solidFill>
                  <a:srgbClr val="FFFF00"/>
                </a:solidFill>
                <a:latin typeface="Arial" charset="0"/>
              </a:rPr>
              <a:t>    Reef </a:t>
            </a:r>
          </a:p>
          <a:p>
            <a:pPr eaLnBrk="1" hangingPunct="1"/>
            <a:r>
              <a:rPr lang="en-US" sz="2000">
                <a:solidFill>
                  <a:srgbClr val="FFFF00"/>
                </a:solidFill>
                <a:latin typeface="Arial" charset="0"/>
              </a:rPr>
              <a:t>Tract</a:t>
            </a:r>
          </a:p>
        </p:txBody>
      </p:sp>
      <p:sp>
        <p:nvSpPr>
          <p:cNvPr id="50191" name="Line 15"/>
          <p:cNvSpPr>
            <a:spLocks noChangeShapeType="1"/>
          </p:cNvSpPr>
          <p:nvPr/>
        </p:nvSpPr>
        <p:spPr bwMode="auto">
          <a:xfrm flipH="1" flipV="1">
            <a:off x="5867400" y="5029200"/>
            <a:ext cx="1066800" cy="3810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0192" name="Rectangle 16"/>
          <p:cNvSpPr>
            <a:spLocks noChangeArrowheads="1"/>
          </p:cNvSpPr>
          <p:nvPr/>
        </p:nvSpPr>
        <p:spPr bwMode="auto">
          <a:xfrm rot="-1918453">
            <a:off x="3898900" y="5176838"/>
            <a:ext cx="16525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solidFill>
                  <a:srgbClr val="FFFF00"/>
                </a:solidFill>
                <a:latin typeface="Arial" charset="0"/>
              </a:rPr>
              <a:t>Hendry Platform</a:t>
            </a:r>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descr="I Arcadia Subse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52400"/>
            <a:ext cx="8229600" cy="682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 Box 3"/>
          <p:cNvSpPr txBox="1">
            <a:spLocks noChangeArrowheads="1"/>
          </p:cNvSpPr>
          <p:nvPr/>
        </p:nvSpPr>
        <p:spPr bwMode="auto">
          <a:xfrm>
            <a:off x="2727325" y="119063"/>
            <a:ext cx="3409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solidFill>
                  <a:srgbClr val="FFFF00"/>
                </a:solidFill>
                <a:latin typeface="Arial" charset="0"/>
              </a:rPr>
              <a:t>Arcadia Subsea</a:t>
            </a:r>
          </a:p>
        </p:txBody>
      </p:sp>
      <p:sp>
        <p:nvSpPr>
          <p:cNvPr id="51204" name="Text Box 4"/>
          <p:cNvSpPr txBox="1">
            <a:spLocks noChangeArrowheads="1"/>
          </p:cNvSpPr>
          <p:nvPr/>
        </p:nvSpPr>
        <p:spPr bwMode="auto">
          <a:xfrm>
            <a:off x="6400800" y="5562600"/>
            <a:ext cx="81915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 </a:t>
            </a:r>
            <a:r>
              <a:rPr lang="en-US" sz="1800">
                <a:solidFill>
                  <a:srgbClr val="FFFF00"/>
                </a:solidFill>
                <a:latin typeface="Arial" charset="0"/>
              </a:rPr>
              <a:t>Dade</a:t>
            </a:r>
          </a:p>
          <a:p>
            <a:pPr eaLnBrk="1" hangingPunct="1"/>
            <a:r>
              <a:rPr lang="en-US" sz="1800">
                <a:solidFill>
                  <a:srgbClr val="FFFF00"/>
                </a:solidFill>
                <a:latin typeface="Arial" charset="0"/>
              </a:rPr>
              <a:t>Banks</a:t>
            </a:r>
          </a:p>
        </p:txBody>
      </p:sp>
      <p:sp>
        <p:nvSpPr>
          <p:cNvPr id="51205" name="Text Box 5"/>
          <p:cNvSpPr txBox="1">
            <a:spLocks noChangeArrowheads="1"/>
          </p:cNvSpPr>
          <p:nvPr/>
        </p:nvSpPr>
        <p:spPr bwMode="auto">
          <a:xfrm>
            <a:off x="2514600" y="5648325"/>
            <a:ext cx="1073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Collier</a:t>
            </a:r>
          </a:p>
          <a:p>
            <a:pPr eaLnBrk="1" hangingPunct="1"/>
            <a:r>
              <a:rPr lang="en-US" sz="1800">
                <a:solidFill>
                  <a:srgbClr val="FFFF00"/>
                </a:solidFill>
                <a:latin typeface="Arial" charset="0"/>
              </a:rPr>
              <a:t>    Banks</a:t>
            </a:r>
          </a:p>
        </p:txBody>
      </p:sp>
      <p:sp>
        <p:nvSpPr>
          <p:cNvPr id="51206" name="Text Box 6"/>
          <p:cNvSpPr txBox="1">
            <a:spLocks noChangeArrowheads="1"/>
          </p:cNvSpPr>
          <p:nvPr/>
        </p:nvSpPr>
        <p:spPr bwMode="auto">
          <a:xfrm>
            <a:off x="6553200" y="4724400"/>
            <a:ext cx="1492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Loxahatchee</a:t>
            </a:r>
          </a:p>
          <a:p>
            <a:pPr eaLnBrk="1" hangingPunct="1"/>
            <a:r>
              <a:rPr lang="en-US" sz="1800">
                <a:solidFill>
                  <a:srgbClr val="FFFF00"/>
                </a:solidFill>
                <a:latin typeface="Arial" charset="0"/>
              </a:rPr>
              <a:t>Trough</a:t>
            </a:r>
          </a:p>
        </p:txBody>
      </p:sp>
      <p:sp>
        <p:nvSpPr>
          <p:cNvPr id="51207" name="Text Box 7"/>
          <p:cNvSpPr txBox="1">
            <a:spLocks noChangeArrowheads="1"/>
          </p:cNvSpPr>
          <p:nvPr/>
        </p:nvSpPr>
        <p:spPr bwMode="auto">
          <a:xfrm>
            <a:off x="4343400" y="1660525"/>
            <a:ext cx="16779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Parachucla</a:t>
            </a:r>
          </a:p>
          <a:p>
            <a:pPr eaLnBrk="1" hangingPunct="1"/>
            <a:r>
              <a:rPr lang="en-US" sz="2000">
                <a:solidFill>
                  <a:srgbClr val="FFFF00"/>
                </a:solidFill>
                <a:latin typeface="Arial" charset="0"/>
              </a:rPr>
              <a:t>  Embayment</a:t>
            </a:r>
          </a:p>
        </p:txBody>
      </p:sp>
      <p:sp>
        <p:nvSpPr>
          <p:cNvPr id="51208" name="Text Box 8"/>
          <p:cNvSpPr txBox="1">
            <a:spLocks noChangeArrowheads="1"/>
          </p:cNvSpPr>
          <p:nvPr/>
        </p:nvSpPr>
        <p:spPr bwMode="auto">
          <a:xfrm>
            <a:off x="1295400" y="1828800"/>
            <a:ext cx="1058863"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Torreya</a:t>
            </a:r>
          </a:p>
          <a:p>
            <a:pPr eaLnBrk="1" hangingPunct="1"/>
            <a:r>
              <a:rPr lang="en-US" sz="2000">
                <a:solidFill>
                  <a:srgbClr val="FFFF00"/>
                </a:solidFill>
                <a:latin typeface="Arial" charset="0"/>
              </a:rPr>
              <a:t>Lagoon</a:t>
            </a:r>
          </a:p>
          <a:p>
            <a:pPr eaLnBrk="1" hangingPunct="1"/>
            <a:r>
              <a:rPr lang="en-US" sz="2000">
                <a:solidFill>
                  <a:srgbClr val="FFFF00"/>
                </a:solidFill>
                <a:latin typeface="Arial" charset="0"/>
              </a:rPr>
              <a:t>System</a:t>
            </a:r>
          </a:p>
        </p:txBody>
      </p:sp>
      <p:sp>
        <p:nvSpPr>
          <p:cNvPr id="51209" name="Line 9"/>
          <p:cNvSpPr>
            <a:spLocks noChangeShapeType="1"/>
          </p:cNvSpPr>
          <p:nvPr/>
        </p:nvSpPr>
        <p:spPr bwMode="auto">
          <a:xfrm flipV="1">
            <a:off x="1828800" y="1600200"/>
            <a:ext cx="76200" cy="3048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1210" name="Line 10"/>
          <p:cNvSpPr>
            <a:spLocks noChangeShapeType="1"/>
          </p:cNvSpPr>
          <p:nvPr/>
        </p:nvSpPr>
        <p:spPr bwMode="auto">
          <a:xfrm flipV="1">
            <a:off x="2438400" y="1981200"/>
            <a:ext cx="457200" cy="3810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1211" name="Line 11"/>
          <p:cNvSpPr>
            <a:spLocks noChangeShapeType="1"/>
          </p:cNvSpPr>
          <p:nvPr/>
        </p:nvSpPr>
        <p:spPr bwMode="auto">
          <a:xfrm flipH="1">
            <a:off x="5791200" y="4953000"/>
            <a:ext cx="685800" cy="2286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Dade Subse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285750"/>
            <a:ext cx="79248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Text Box 3"/>
          <p:cNvSpPr txBox="1">
            <a:spLocks noChangeArrowheads="1"/>
          </p:cNvSpPr>
          <p:nvPr/>
        </p:nvSpPr>
        <p:spPr bwMode="auto">
          <a:xfrm>
            <a:off x="2803525" y="42863"/>
            <a:ext cx="2952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solidFill>
                  <a:srgbClr val="FFFF00"/>
                </a:solidFill>
                <a:latin typeface="Arial" charset="0"/>
              </a:rPr>
              <a:t>Dade Subsea</a:t>
            </a:r>
          </a:p>
        </p:txBody>
      </p:sp>
      <p:sp>
        <p:nvSpPr>
          <p:cNvPr id="52228" name="Text Box 4"/>
          <p:cNvSpPr txBox="1">
            <a:spLocks noChangeArrowheads="1"/>
          </p:cNvSpPr>
          <p:nvPr/>
        </p:nvSpPr>
        <p:spPr bwMode="auto">
          <a:xfrm>
            <a:off x="4343400" y="2286000"/>
            <a:ext cx="1009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Orange </a:t>
            </a:r>
          </a:p>
          <a:p>
            <a:pPr eaLnBrk="1" hangingPunct="1"/>
            <a:r>
              <a:rPr lang="en-US" sz="1800">
                <a:solidFill>
                  <a:srgbClr val="FFFF00"/>
                </a:solidFill>
                <a:latin typeface="Arial" charset="0"/>
              </a:rPr>
              <a:t>   Island</a:t>
            </a:r>
          </a:p>
        </p:txBody>
      </p:sp>
      <p:sp>
        <p:nvSpPr>
          <p:cNvPr id="52229" name="Text Box 5"/>
          <p:cNvSpPr txBox="1">
            <a:spLocks noChangeArrowheads="1"/>
          </p:cNvSpPr>
          <p:nvPr/>
        </p:nvSpPr>
        <p:spPr bwMode="auto">
          <a:xfrm>
            <a:off x="2286000" y="1524000"/>
            <a:ext cx="198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Suwannee   Strait</a:t>
            </a:r>
          </a:p>
        </p:txBody>
      </p:sp>
      <p:sp>
        <p:nvSpPr>
          <p:cNvPr id="52230" name="Text Box 6"/>
          <p:cNvSpPr txBox="1">
            <a:spLocks noChangeArrowheads="1"/>
          </p:cNvSpPr>
          <p:nvPr/>
        </p:nvSpPr>
        <p:spPr bwMode="auto">
          <a:xfrm>
            <a:off x="5715000" y="5029200"/>
            <a:ext cx="81915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 </a:t>
            </a:r>
            <a:r>
              <a:rPr lang="en-US" sz="1800">
                <a:solidFill>
                  <a:srgbClr val="FFFF00"/>
                </a:solidFill>
                <a:latin typeface="Arial" charset="0"/>
              </a:rPr>
              <a:t>Dade</a:t>
            </a:r>
          </a:p>
          <a:p>
            <a:pPr eaLnBrk="1" hangingPunct="1"/>
            <a:r>
              <a:rPr lang="en-US" sz="1800">
                <a:solidFill>
                  <a:srgbClr val="FFFF00"/>
                </a:solidFill>
                <a:latin typeface="Arial" charset="0"/>
              </a:rPr>
              <a:t>Banks</a:t>
            </a:r>
          </a:p>
        </p:txBody>
      </p:sp>
      <p:sp>
        <p:nvSpPr>
          <p:cNvPr id="52231" name="Text Box 7"/>
          <p:cNvSpPr txBox="1">
            <a:spLocks noChangeArrowheads="1"/>
          </p:cNvSpPr>
          <p:nvPr/>
        </p:nvSpPr>
        <p:spPr bwMode="auto">
          <a:xfrm>
            <a:off x="2971800" y="5511800"/>
            <a:ext cx="1073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Collier</a:t>
            </a:r>
          </a:p>
          <a:p>
            <a:pPr eaLnBrk="1" hangingPunct="1"/>
            <a:r>
              <a:rPr lang="en-US" sz="1800">
                <a:solidFill>
                  <a:srgbClr val="FFFF00"/>
                </a:solidFill>
                <a:latin typeface="Arial" charset="0"/>
              </a:rPr>
              <a:t>    Banks</a:t>
            </a:r>
          </a:p>
        </p:txBody>
      </p:sp>
      <p:sp>
        <p:nvSpPr>
          <p:cNvPr id="52232" name="Text Box 8"/>
          <p:cNvSpPr txBox="1">
            <a:spLocks noChangeArrowheads="1"/>
          </p:cNvSpPr>
          <p:nvPr/>
        </p:nvSpPr>
        <p:spPr bwMode="auto">
          <a:xfrm>
            <a:off x="3422650" y="4433888"/>
            <a:ext cx="1606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Yeehaw Strait</a:t>
            </a:r>
          </a:p>
        </p:txBody>
      </p:sp>
      <p:sp>
        <p:nvSpPr>
          <p:cNvPr id="52233" name="Text Box 9"/>
          <p:cNvSpPr txBox="1">
            <a:spLocks noChangeArrowheads="1"/>
          </p:cNvSpPr>
          <p:nvPr/>
        </p:nvSpPr>
        <p:spPr bwMode="auto">
          <a:xfrm>
            <a:off x="1812925" y="2551113"/>
            <a:ext cx="11366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Pasco</a:t>
            </a:r>
          </a:p>
          <a:p>
            <a:pPr eaLnBrk="1" hangingPunct="1"/>
            <a:r>
              <a:rPr lang="en-US" sz="1800">
                <a:solidFill>
                  <a:srgbClr val="FFFF00"/>
                </a:solidFill>
                <a:latin typeface="Arial" charset="0"/>
              </a:rPr>
              <a:t>  Reef</a:t>
            </a:r>
          </a:p>
          <a:p>
            <a:pPr eaLnBrk="1" hangingPunct="1"/>
            <a:r>
              <a:rPr lang="en-US" sz="1800">
                <a:solidFill>
                  <a:srgbClr val="FFFF00"/>
                </a:solidFill>
                <a:latin typeface="Arial" charset="0"/>
              </a:rPr>
              <a:t>   System</a:t>
            </a: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descr="Ocala  Sea"/>
          <p:cNvPicPr>
            <a:picLocks noChangeAspect="1" noChangeArrowheads="1"/>
          </p:cNvPicPr>
          <p:nvPr/>
        </p:nvPicPr>
        <p:blipFill>
          <a:blip r:embed="rId3" cstate="print">
            <a:lum contrast="-6000"/>
            <a:extLst>
              <a:ext uri="{28A0092B-C50C-407E-A947-70E740481C1C}">
                <a14:useLocalDpi xmlns:a14="http://schemas.microsoft.com/office/drawing/2010/main" xmlns="" val="0"/>
              </a:ext>
            </a:extLst>
          </a:blip>
          <a:srcRect/>
          <a:stretch>
            <a:fillRect/>
          </a:stretch>
        </p:blipFill>
        <p:spPr bwMode="auto">
          <a:xfrm>
            <a:off x="685800" y="666750"/>
            <a:ext cx="7467600"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Text Box 3"/>
          <p:cNvSpPr txBox="1">
            <a:spLocks noChangeArrowheads="1"/>
          </p:cNvSpPr>
          <p:nvPr/>
        </p:nvSpPr>
        <p:spPr bwMode="auto">
          <a:xfrm>
            <a:off x="2667000" y="179388"/>
            <a:ext cx="2317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solidFill>
                  <a:srgbClr val="FFFF00"/>
                </a:solidFill>
                <a:latin typeface="Arial" charset="0"/>
              </a:rPr>
              <a:t>Ocala Sea</a:t>
            </a:r>
          </a:p>
        </p:txBody>
      </p:sp>
      <p:sp>
        <p:nvSpPr>
          <p:cNvPr id="53252" name="Text Box 4"/>
          <p:cNvSpPr txBox="1">
            <a:spLocks noChangeArrowheads="1"/>
          </p:cNvSpPr>
          <p:nvPr/>
        </p:nvSpPr>
        <p:spPr bwMode="auto">
          <a:xfrm>
            <a:off x="2209800" y="1828800"/>
            <a:ext cx="1730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FFFF00"/>
                </a:solidFill>
                <a:latin typeface="Arial" charset="0"/>
              </a:rPr>
              <a:t>Suwannee  Strait</a:t>
            </a:r>
          </a:p>
        </p:txBody>
      </p:sp>
      <p:sp>
        <p:nvSpPr>
          <p:cNvPr id="53253" name="Text Box 5"/>
          <p:cNvSpPr txBox="1">
            <a:spLocks noChangeArrowheads="1"/>
          </p:cNvSpPr>
          <p:nvPr/>
        </p:nvSpPr>
        <p:spPr bwMode="auto">
          <a:xfrm>
            <a:off x="2895600" y="4343400"/>
            <a:ext cx="9032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Ocala</a:t>
            </a:r>
          </a:p>
          <a:p>
            <a:pPr eaLnBrk="1" hangingPunct="1"/>
            <a:r>
              <a:rPr lang="en-US" sz="2000">
                <a:solidFill>
                  <a:srgbClr val="FFFF00"/>
                </a:solidFill>
                <a:latin typeface="Arial" charset="0"/>
              </a:rPr>
              <a:t>  Bank</a:t>
            </a:r>
          </a:p>
        </p:txBody>
      </p:sp>
      <p:sp>
        <p:nvSpPr>
          <p:cNvPr id="53254" name="Text Box 6"/>
          <p:cNvSpPr txBox="1">
            <a:spLocks noChangeArrowheads="1"/>
          </p:cNvSpPr>
          <p:nvPr/>
        </p:nvSpPr>
        <p:spPr bwMode="auto">
          <a:xfrm>
            <a:off x="1812925" y="2601913"/>
            <a:ext cx="9017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FF00"/>
                </a:solidFill>
                <a:latin typeface="Arial" charset="0"/>
              </a:rPr>
              <a:t>Inglis</a:t>
            </a:r>
          </a:p>
          <a:p>
            <a:pPr eaLnBrk="1" hangingPunct="1"/>
            <a:r>
              <a:rPr lang="en-US" sz="2000">
                <a:solidFill>
                  <a:srgbClr val="FFFF00"/>
                </a:solidFill>
                <a:latin typeface="Arial" charset="0"/>
              </a:rPr>
              <a:t> Reef</a:t>
            </a:r>
          </a:p>
          <a:p>
            <a:pPr eaLnBrk="1" hangingPunct="1"/>
            <a:r>
              <a:rPr lang="en-US" sz="2000">
                <a:solidFill>
                  <a:srgbClr val="FFFF00"/>
                </a:solidFill>
                <a:latin typeface="Arial" charset="0"/>
              </a:rPr>
              <a:t>  Tract</a:t>
            </a:r>
          </a:p>
        </p:txBody>
      </p:sp>
      <p:sp>
        <p:nvSpPr>
          <p:cNvPr id="53255" name="Text Box 7"/>
          <p:cNvSpPr txBox="1">
            <a:spLocks noChangeArrowheads="1"/>
          </p:cNvSpPr>
          <p:nvPr/>
        </p:nvSpPr>
        <p:spPr bwMode="auto">
          <a:xfrm>
            <a:off x="2498725" y="5675313"/>
            <a:ext cx="2305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FF00"/>
                </a:solidFill>
                <a:latin typeface="Arial" charset="0"/>
              </a:rPr>
              <a:t>South Floridian Shelf</a:t>
            </a: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US" smtClean="0"/>
              <a:t>Landform Changes In Past</a:t>
            </a:r>
          </a:p>
        </p:txBody>
      </p:sp>
      <p:sp>
        <p:nvSpPr>
          <p:cNvPr id="123907" name="Rectangle 3"/>
          <p:cNvSpPr>
            <a:spLocks noGrp="1" noChangeArrowheads="1"/>
          </p:cNvSpPr>
          <p:nvPr>
            <p:ph type="body" idx="1"/>
          </p:nvPr>
        </p:nvSpPr>
        <p:spPr/>
        <p:txBody>
          <a:bodyPr/>
          <a:lstStyle/>
          <a:p>
            <a:pPr eaLnBrk="1" hangingPunct="1"/>
            <a:r>
              <a:rPr lang="en-US" smtClean="0"/>
              <a:t>We also have evidence of LOWER sea level, in the form of:</a:t>
            </a:r>
          </a:p>
          <a:p>
            <a:pPr lvl="1" eaLnBrk="1" hangingPunct="1"/>
            <a:r>
              <a:rPr lang="en-US" smtClean="0"/>
              <a:t>river valleys</a:t>
            </a:r>
          </a:p>
          <a:p>
            <a:pPr lvl="1" eaLnBrk="1" hangingPunct="1"/>
            <a:r>
              <a:rPr lang="en-US" smtClean="0"/>
              <a:t>drowned forests and </a:t>
            </a:r>
          </a:p>
          <a:p>
            <a:pPr lvl="1" eaLnBrk="1" hangingPunct="1"/>
            <a:r>
              <a:rPr lang="en-US" smtClean="0"/>
              <a:t>freshwater sediments. </a:t>
            </a:r>
          </a:p>
          <a:p>
            <a:pPr eaLnBrk="1" hangingPunct="1"/>
            <a:r>
              <a:rPr lang="en-US" smtClean="0"/>
              <a:t>At its lowest level, the sea left Florida as a broad continent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slide(fromBottom)">
                                      <p:cBhvr>
                                        <p:cTn id="7" dur="500"/>
                                        <p:tgtEl>
                                          <p:spTgt spid="123907">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23907">
                                            <p:txEl>
                                              <p:pRg st="1" end="1"/>
                                            </p:txEl>
                                          </p:spTgt>
                                        </p:tgtEl>
                                        <p:attrNameLst>
                                          <p:attrName>style.visibility</p:attrName>
                                        </p:attrNameLst>
                                      </p:cBhvr>
                                      <p:to>
                                        <p:strVal val="visible"/>
                                      </p:to>
                                    </p:set>
                                    <p:animEffect transition="in" filter="slide(fromBottom)">
                                      <p:cBhvr>
                                        <p:cTn id="11" dur="500"/>
                                        <p:tgtEl>
                                          <p:spTgt spid="123907">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23907">
                                            <p:txEl>
                                              <p:pRg st="2" end="2"/>
                                            </p:txEl>
                                          </p:spTgt>
                                        </p:tgtEl>
                                        <p:attrNameLst>
                                          <p:attrName>style.visibility</p:attrName>
                                        </p:attrNameLst>
                                      </p:cBhvr>
                                      <p:to>
                                        <p:strVal val="visible"/>
                                      </p:to>
                                    </p:set>
                                    <p:animEffect transition="in" filter="slide(fromBottom)">
                                      <p:cBhvr>
                                        <p:cTn id="15" dur="500"/>
                                        <p:tgtEl>
                                          <p:spTgt spid="123907">
                                            <p:txEl>
                                              <p:pRg st="2" end="2"/>
                                            </p:txEl>
                                          </p:spTgt>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123907">
                                            <p:txEl>
                                              <p:pRg st="3" end="3"/>
                                            </p:txEl>
                                          </p:spTgt>
                                        </p:tgtEl>
                                        <p:attrNameLst>
                                          <p:attrName>style.visibility</p:attrName>
                                        </p:attrNameLst>
                                      </p:cBhvr>
                                      <p:to>
                                        <p:strVal val="visible"/>
                                      </p:to>
                                    </p:set>
                                    <p:animEffect transition="in" filter="slide(fromBottom)">
                                      <p:cBhvr>
                                        <p:cTn id="19" dur="500"/>
                                        <p:tgtEl>
                                          <p:spTgt spid="123907">
                                            <p:txEl>
                                              <p:pRg st="3" end="3"/>
                                            </p:txEl>
                                          </p:spTgt>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123907">
                                            <p:txEl>
                                              <p:pRg st="4" end="4"/>
                                            </p:txEl>
                                          </p:spTgt>
                                        </p:tgtEl>
                                        <p:attrNameLst>
                                          <p:attrName>style.visibility</p:attrName>
                                        </p:attrNameLst>
                                      </p:cBhvr>
                                      <p:to>
                                        <p:strVal val="visible"/>
                                      </p:to>
                                    </p:set>
                                    <p:animEffect transition="in" filter="slide(fromBottom)">
                                      <p:cBhvr>
                                        <p:cTn id="23" dur="500"/>
                                        <p:tgtEl>
                                          <p:spTgt spid="123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smtClean="0"/>
              <a:t>Definitions</a:t>
            </a:r>
          </a:p>
        </p:txBody>
      </p:sp>
      <p:sp>
        <p:nvSpPr>
          <p:cNvPr id="75779" name="Rectangle 3"/>
          <p:cNvSpPr>
            <a:spLocks noGrp="1" noChangeArrowheads="1"/>
          </p:cNvSpPr>
          <p:nvPr>
            <p:ph type="body" idx="1"/>
          </p:nvPr>
        </p:nvSpPr>
        <p:spPr/>
        <p:txBody>
          <a:bodyPr/>
          <a:lstStyle/>
          <a:p>
            <a:pPr eaLnBrk="1" hangingPunct="1"/>
            <a:r>
              <a:rPr lang="en-US" dirty="0" smtClean="0"/>
              <a:t>Climate (Cont.)</a:t>
            </a:r>
          </a:p>
          <a:p>
            <a:pPr lvl="1" eaLnBrk="1" hangingPunct="1"/>
            <a:r>
              <a:rPr lang="en-US" dirty="0" smtClean="0"/>
              <a:t>30 years is not very long in terms of human ‘civilization’ or even the human occupation of earth</a:t>
            </a:r>
          </a:p>
          <a:p>
            <a:pPr lvl="2" eaLnBrk="1" hangingPunct="1"/>
            <a:r>
              <a:rPr lang="en-US" dirty="0" smtClean="0"/>
              <a:t>Especially not in comparison to the age of earth itself (4.6 billion years)</a:t>
            </a:r>
          </a:p>
          <a:p>
            <a:pPr lvl="1" eaLnBrk="1" hangingPunct="1"/>
            <a:r>
              <a:rPr lang="en-US" dirty="0" smtClean="0"/>
              <a:t>When considering climate CHANGE, the </a:t>
            </a:r>
            <a:r>
              <a:rPr lang="en-US" dirty="0" smtClean="0">
                <a:solidFill>
                  <a:srgbClr val="FFFF00"/>
                </a:solidFill>
              </a:rPr>
              <a:t>TIMESCALE</a:t>
            </a:r>
            <a:r>
              <a:rPr lang="en-US" dirty="0" smtClean="0"/>
              <a:t> in question is PARAMOUNT!!!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slide(fromBottom)">
                                      <p:cBhvr>
                                        <p:cTn id="7" dur="500"/>
                                        <p:tgtEl>
                                          <p:spTgt spid="75779">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slide(fromBottom)">
                                      <p:cBhvr>
                                        <p:cTn id="11" dur="500"/>
                                        <p:tgtEl>
                                          <p:spTgt spid="75779">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slide(fromBottom)">
                                      <p:cBhvr>
                                        <p:cTn id="15" dur="500"/>
                                        <p:tgtEl>
                                          <p:spTgt spid="7577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75779">
                                            <p:txEl>
                                              <p:pRg st="3" end="3"/>
                                            </p:txEl>
                                          </p:spTgt>
                                        </p:tgtEl>
                                        <p:attrNameLst>
                                          <p:attrName>style.visibility</p:attrName>
                                        </p:attrNameLst>
                                      </p:cBhvr>
                                      <p:to>
                                        <p:strVal val="visible"/>
                                      </p:to>
                                    </p:set>
                                    <p:animEffect transition="in" filter="slide(fromBottom)">
                                      <p:cBhvr>
                                        <p:cTn id="20" dur="500"/>
                                        <p:tgtEl>
                                          <p:spTgt spid="757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loridasa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32300" y="0"/>
            <a:ext cx="4711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Freeform 3"/>
          <p:cNvSpPr>
            <a:spLocks/>
          </p:cNvSpPr>
          <p:nvPr/>
        </p:nvSpPr>
        <p:spPr bwMode="auto">
          <a:xfrm>
            <a:off x="6232525" y="419100"/>
            <a:ext cx="925513" cy="2579688"/>
          </a:xfrm>
          <a:custGeom>
            <a:avLst/>
            <a:gdLst>
              <a:gd name="T0" fmla="*/ 50403144 w 583"/>
              <a:gd name="T1" fmla="*/ 287297881 h 1625"/>
              <a:gd name="T2" fmla="*/ 120967564 w 583"/>
              <a:gd name="T3" fmla="*/ 1262599337 h 1625"/>
              <a:gd name="T4" fmla="*/ 287297947 w 583"/>
              <a:gd name="T5" fmla="*/ 1476811802 h 1625"/>
              <a:gd name="T6" fmla="*/ 309980149 w 583"/>
              <a:gd name="T7" fmla="*/ 1547376169 h 1625"/>
              <a:gd name="T8" fmla="*/ 405746099 w 583"/>
              <a:gd name="T9" fmla="*/ 1691026251 h 1625"/>
              <a:gd name="T10" fmla="*/ 524192762 w 583"/>
              <a:gd name="T11" fmla="*/ 2046367450 h 1625"/>
              <a:gd name="T12" fmla="*/ 738406863 w 583"/>
              <a:gd name="T13" fmla="*/ 2147483647 h 1625"/>
              <a:gd name="T14" fmla="*/ 929938960 w 583"/>
              <a:gd name="T15" fmla="*/ 2147483647 h 1625"/>
              <a:gd name="T16" fmla="*/ 1118949908 w 583"/>
              <a:gd name="T17" fmla="*/ 2147483647 h 1625"/>
              <a:gd name="T18" fmla="*/ 1381046190 w 583"/>
              <a:gd name="T19" fmla="*/ 2147483647 h 1625"/>
              <a:gd name="T20" fmla="*/ 1358365574 w 583"/>
              <a:gd name="T21" fmla="*/ 2147483647 h 1625"/>
              <a:gd name="T22" fmla="*/ 1214715857 w 583"/>
              <a:gd name="T23" fmla="*/ 2147483647 h 1625"/>
              <a:gd name="T24" fmla="*/ 1096269293 w 583"/>
              <a:gd name="T25" fmla="*/ 2147483647 h 1625"/>
              <a:gd name="T26" fmla="*/ 1073587090 w 583"/>
              <a:gd name="T27" fmla="*/ 2147483647 h 1625"/>
              <a:gd name="T28" fmla="*/ 977821141 w 583"/>
              <a:gd name="T29" fmla="*/ 2147483647 h 1625"/>
              <a:gd name="T30" fmla="*/ 882055192 w 583"/>
              <a:gd name="T31" fmla="*/ 1880037156 h 1625"/>
              <a:gd name="T32" fmla="*/ 667842480 w 583"/>
              <a:gd name="T33" fmla="*/ 667842327 h 1625"/>
              <a:gd name="T34" fmla="*/ 597278096 w 583"/>
              <a:gd name="T35" fmla="*/ 524192643 h 1625"/>
              <a:gd name="T36" fmla="*/ 501512147 w 583"/>
              <a:gd name="T37" fmla="*/ 214214151 h 1625"/>
              <a:gd name="T38" fmla="*/ 383063896 w 583"/>
              <a:gd name="T39" fmla="*/ 0 h 1625"/>
              <a:gd name="T40" fmla="*/ 95765974 w 583"/>
              <a:gd name="T41" fmla="*/ 120967537 h 1625"/>
              <a:gd name="T42" fmla="*/ 50403144 w 583"/>
              <a:gd name="T43" fmla="*/ 287297881 h 16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3"/>
              <a:gd name="T67" fmla="*/ 0 h 1625"/>
              <a:gd name="T68" fmla="*/ 583 w 583"/>
              <a:gd name="T69" fmla="*/ 1625 h 16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3" h="1625">
                <a:moveTo>
                  <a:pt x="20" y="114"/>
                </a:moveTo>
                <a:cubicBezTo>
                  <a:pt x="20" y="116"/>
                  <a:pt x="0" y="408"/>
                  <a:pt x="48" y="501"/>
                </a:cubicBezTo>
                <a:cubicBezTo>
                  <a:pt x="65" y="533"/>
                  <a:pt x="94" y="556"/>
                  <a:pt x="114" y="586"/>
                </a:cubicBezTo>
                <a:cubicBezTo>
                  <a:pt x="117" y="595"/>
                  <a:pt x="118" y="605"/>
                  <a:pt x="123" y="614"/>
                </a:cubicBezTo>
                <a:cubicBezTo>
                  <a:pt x="134" y="634"/>
                  <a:pt x="153" y="649"/>
                  <a:pt x="161" y="671"/>
                </a:cubicBezTo>
                <a:cubicBezTo>
                  <a:pt x="178" y="718"/>
                  <a:pt x="193" y="765"/>
                  <a:pt x="208" y="812"/>
                </a:cubicBezTo>
                <a:cubicBezTo>
                  <a:pt x="228" y="1004"/>
                  <a:pt x="246" y="1201"/>
                  <a:pt x="293" y="1388"/>
                </a:cubicBezTo>
                <a:cubicBezTo>
                  <a:pt x="308" y="1446"/>
                  <a:pt x="317" y="1533"/>
                  <a:pt x="369" y="1568"/>
                </a:cubicBezTo>
                <a:cubicBezTo>
                  <a:pt x="391" y="1601"/>
                  <a:pt x="411" y="1603"/>
                  <a:pt x="444" y="1625"/>
                </a:cubicBezTo>
                <a:cubicBezTo>
                  <a:pt x="481" y="1617"/>
                  <a:pt x="513" y="1609"/>
                  <a:pt x="548" y="1596"/>
                </a:cubicBezTo>
                <a:cubicBezTo>
                  <a:pt x="555" y="1512"/>
                  <a:pt x="583" y="1381"/>
                  <a:pt x="539" y="1303"/>
                </a:cubicBezTo>
                <a:cubicBezTo>
                  <a:pt x="525" y="1278"/>
                  <a:pt x="500" y="1260"/>
                  <a:pt x="482" y="1237"/>
                </a:cubicBezTo>
                <a:cubicBezTo>
                  <a:pt x="469" y="1195"/>
                  <a:pt x="448" y="1157"/>
                  <a:pt x="435" y="1115"/>
                </a:cubicBezTo>
                <a:cubicBezTo>
                  <a:pt x="432" y="1074"/>
                  <a:pt x="431" y="1033"/>
                  <a:pt x="426" y="992"/>
                </a:cubicBezTo>
                <a:cubicBezTo>
                  <a:pt x="422" y="960"/>
                  <a:pt x="402" y="934"/>
                  <a:pt x="388" y="907"/>
                </a:cubicBezTo>
                <a:cubicBezTo>
                  <a:pt x="365" y="862"/>
                  <a:pt x="359" y="796"/>
                  <a:pt x="350" y="746"/>
                </a:cubicBezTo>
                <a:cubicBezTo>
                  <a:pt x="344" y="605"/>
                  <a:pt x="353" y="394"/>
                  <a:pt x="265" y="265"/>
                </a:cubicBezTo>
                <a:cubicBezTo>
                  <a:pt x="245" y="200"/>
                  <a:pt x="270" y="273"/>
                  <a:pt x="237" y="208"/>
                </a:cubicBezTo>
                <a:cubicBezTo>
                  <a:pt x="218" y="171"/>
                  <a:pt x="210" y="125"/>
                  <a:pt x="199" y="85"/>
                </a:cubicBezTo>
                <a:cubicBezTo>
                  <a:pt x="190" y="54"/>
                  <a:pt x="152" y="0"/>
                  <a:pt x="152" y="0"/>
                </a:cubicBezTo>
                <a:cubicBezTo>
                  <a:pt x="94" y="9"/>
                  <a:pt x="69" y="1"/>
                  <a:pt x="38" y="48"/>
                </a:cubicBezTo>
                <a:cubicBezTo>
                  <a:pt x="42" y="67"/>
                  <a:pt x="70" y="139"/>
                  <a:pt x="20" y="114"/>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5300" name="Text Box 4"/>
          <p:cNvSpPr txBox="1">
            <a:spLocks noChangeArrowheads="1"/>
          </p:cNvSpPr>
          <p:nvPr/>
        </p:nvSpPr>
        <p:spPr bwMode="auto">
          <a:xfrm>
            <a:off x="2597150" y="304800"/>
            <a:ext cx="12192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a:solidFill>
                  <a:srgbClr val="FF0000"/>
                </a:solidFill>
              </a:rPr>
              <a:t>Lake Wales Ridge</a:t>
            </a:r>
          </a:p>
        </p:txBody>
      </p:sp>
      <p:sp>
        <p:nvSpPr>
          <p:cNvPr id="55301" name="Line 5"/>
          <p:cNvSpPr>
            <a:spLocks noChangeShapeType="1"/>
          </p:cNvSpPr>
          <p:nvPr/>
        </p:nvSpPr>
        <p:spPr bwMode="auto">
          <a:xfrm>
            <a:off x="3892550" y="838200"/>
            <a:ext cx="2362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5302" name="Freeform 6"/>
          <p:cNvSpPr>
            <a:spLocks/>
          </p:cNvSpPr>
          <p:nvPr/>
        </p:nvSpPr>
        <p:spPr bwMode="auto">
          <a:xfrm>
            <a:off x="7986713" y="1828800"/>
            <a:ext cx="495300" cy="1528763"/>
          </a:xfrm>
          <a:custGeom>
            <a:avLst/>
            <a:gdLst>
              <a:gd name="T0" fmla="*/ 786288641 w 312"/>
              <a:gd name="T1" fmla="*/ 2147483647 h 963"/>
              <a:gd name="T2" fmla="*/ 594756841 w 312"/>
              <a:gd name="T3" fmla="*/ 1784271550 h 963"/>
              <a:gd name="T4" fmla="*/ 428426593 w 312"/>
              <a:gd name="T5" fmla="*/ 1474292705 h 963"/>
              <a:gd name="T6" fmla="*/ 309978403 w 312"/>
              <a:gd name="T7" fmla="*/ 1189514234 h 963"/>
              <a:gd name="T8" fmla="*/ 143648106 w 312"/>
              <a:gd name="T9" fmla="*/ 594757117 h 963"/>
              <a:gd name="T10" fmla="*/ 95765925 w 312"/>
              <a:gd name="T11" fmla="*/ 357862313 h 963"/>
              <a:gd name="T12" fmla="*/ 0 w 312"/>
              <a:gd name="T13" fmla="*/ 0 h 963"/>
              <a:gd name="T14" fmla="*/ 0 60000 65536"/>
              <a:gd name="T15" fmla="*/ 0 60000 65536"/>
              <a:gd name="T16" fmla="*/ 0 60000 65536"/>
              <a:gd name="T17" fmla="*/ 0 60000 65536"/>
              <a:gd name="T18" fmla="*/ 0 60000 65536"/>
              <a:gd name="T19" fmla="*/ 0 60000 65536"/>
              <a:gd name="T20" fmla="*/ 0 60000 65536"/>
              <a:gd name="T21" fmla="*/ 0 w 312"/>
              <a:gd name="T22" fmla="*/ 0 h 963"/>
              <a:gd name="T23" fmla="*/ 312 w 312"/>
              <a:gd name="T24" fmla="*/ 963 h 9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2" h="963">
                <a:moveTo>
                  <a:pt x="312" y="963"/>
                </a:moveTo>
                <a:cubicBezTo>
                  <a:pt x="293" y="861"/>
                  <a:pt x="293" y="795"/>
                  <a:pt x="236" y="708"/>
                </a:cubicBezTo>
                <a:cubicBezTo>
                  <a:pt x="224" y="671"/>
                  <a:pt x="192" y="619"/>
                  <a:pt x="170" y="585"/>
                </a:cubicBezTo>
                <a:cubicBezTo>
                  <a:pt x="156" y="544"/>
                  <a:pt x="147" y="508"/>
                  <a:pt x="123" y="472"/>
                </a:cubicBezTo>
                <a:cubicBezTo>
                  <a:pt x="97" y="394"/>
                  <a:pt x="76" y="315"/>
                  <a:pt x="57" y="236"/>
                </a:cubicBezTo>
                <a:cubicBezTo>
                  <a:pt x="50" y="205"/>
                  <a:pt x="47" y="173"/>
                  <a:pt x="38" y="142"/>
                </a:cubicBezTo>
                <a:cubicBezTo>
                  <a:pt x="24" y="96"/>
                  <a:pt x="0" y="49"/>
                  <a:pt x="0" y="0"/>
                </a:cubicBez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5303" name="Freeform 7"/>
          <p:cNvSpPr>
            <a:spLocks/>
          </p:cNvSpPr>
          <p:nvPr/>
        </p:nvSpPr>
        <p:spPr bwMode="auto">
          <a:xfrm>
            <a:off x="7462838" y="674688"/>
            <a:ext cx="658812" cy="2324100"/>
          </a:xfrm>
          <a:custGeom>
            <a:avLst/>
            <a:gdLst>
              <a:gd name="T0" fmla="*/ 1045863345 w 415"/>
              <a:gd name="T1" fmla="*/ 2147483647 h 1464"/>
              <a:gd name="T2" fmla="*/ 927416920 w 415"/>
              <a:gd name="T3" fmla="*/ 2147483647 h 1464"/>
              <a:gd name="T4" fmla="*/ 808968709 w 415"/>
              <a:gd name="T5" fmla="*/ 2147483647 h 1464"/>
              <a:gd name="T6" fmla="*/ 642638572 w 415"/>
              <a:gd name="T7" fmla="*/ 2147483647 h 1464"/>
              <a:gd name="T8" fmla="*/ 476308434 w 415"/>
              <a:gd name="T9" fmla="*/ 2147483647 h 1464"/>
              <a:gd name="T10" fmla="*/ 380542498 w 415"/>
              <a:gd name="T11" fmla="*/ 2023684794 h 1464"/>
              <a:gd name="T12" fmla="*/ 357861910 w 415"/>
              <a:gd name="T13" fmla="*/ 738406527 h 1464"/>
              <a:gd name="T14" fmla="*/ 0 w 415"/>
              <a:gd name="T15" fmla="*/ 0 h 1464"/>
              <a:gd name="T16" fmla="*/ 0 60000 65536"/>
              <a:gd name="T17" fmla="*/ 0 60000 65536"/>
              <a:gd name="T18" fmla="*/ 0 60000 65536"/>
              <a:gd name="T19" fmla="*/ 0 60000 65536"/>
              <a:gd name="T20" fmla="*/ 0 60000 65536"/>
              <a:gd name="T21" fmla="*/ 0 60000 65536"/>
              <a:gd name="T22" fmla="*/ 0 60000 65536"/>
              <a:gd name="T23" fmla="*/ 0 60000 65536"/>
              <a:gd name="T24" fmla="*/ 0 w 415"/>
              <a:gd name="T25" fmla="*/ 0 h 1464"/>
              <a:gd name="T26" fmla="*/ 415 w 415"/>
              <a:gd name="T27" fmla="*/ 1464 h 1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5" h="1464">
                <a:moveTo>
                  <a:pt x="415" y="1464"/>
                </a:moveTo>
                <a:cubicBezTo>
                  <a:pt x="406" y="1406"/>
                  <a:pt x="401" y="1352"/>
                  <a:pt x="368" y="1303"/>
                </a:cubicBezTo>
                <a:cubicBezTo>
                  <a:pt x="357" y="1258"/>
                  <a:pt x="346" y="1218"/>
                  <a:pt x="321" y="1180"/>
                </a:cubicBezTo>
                <a:cubicBezTo>
                  <a:pt x="308" y="1123"/>
                  <a:pt x="297" y="1071"/>
                  <a:pt x="255" y="1029"/>
                </a:cubicBezTo>
                <a:cubicBezTo>
                  <a:pt x="240" y="987"/>
                  <a:pt x="203" y="956"/>
                  <a:pt x="189" y="916"/>
                </a:cubicBezTo>
                <a:cubicBezTo>
                  <a:pt x="176" y="879"/>
                  <a:pt x="163" y="841"/>
                  <a:pt x="151" y="803"/>
                </a:cubicBezTo>
                <a:cubicBezTo>
                  <a:pt x="148" y="633"/>
                  <a:pt x="148" y="463"/>
                  <a:pt x="142" y="293"/>
                </a:cubicBezTo>
                <a:cubicBezTo>
                  <a:pt x="138" y="179"/>
                  <a:pt x="46" y="97"/>
                  <a:pt x="0" y="0"/>
                </a:cubicBez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5304" name="Oval 8"/>
          <p:cNvSpPr>
            <a:spLocks noChangeArrowheads="1"/>
          </p:cNvSpPr>
          <p:nvPr/>
        </p:nvSpPr>
        <p:spPr bwMode="auto">
          <a:xfrm>
            <a:off x="5340350" y="2819400"/>
            <a:ext cx="1295400" cy="1600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5305" name="Text Box 9"/>
          <p:cNvSpPr txBox="1">
            <a:spLocks noChangeArrowheads="1"/>
          </p:cNvSpPr>
          <p:nvPr/>
        </p:nvSpPr>
        <p:spPr bwMode="auto">
          <a:xfrm>
            <a:off x="2444750" y="2895600"/>
            <a:ext cx="1600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a:solidFill>
                  <a:srgbClr val="FF0000"/>
                </a:solidFill>
              </a:rPr>
              <a:t>Drowned valleys</a:t>
            </a:r>
          </a:p>
        </p:txBody>
      </p:sp>
      <p:sp>
        <p:nvSpPr>
          <p:cNvPr id="55306" name="Line 10"/>
          <p:cNvSpPr>
            <a:spLocks noChangeShapeType="1"/>
          </p:cNvSpPr>
          <p:nvPr/>
        </p:nvSpPr>
        <p:spPr bwMode="auto">
          <a:xfrm>
            <a:off x="3816350" y="3352800"/>
            <a:ext cx="15240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1" descr="florida"/>
          <p:cNvPicPr>
            <a:picLocks noChangeAspect="1" noChangeArrowheads="1"/>
          </p:cNvPicPr>
          <p:nvPr/>
        </p:nvPicPr>
        <p:blipFill>
          <a:blip r:embed="rId3" cstate="print">
            <a:extLst>
              <a:ext uri="{28A0092B-C50C-407E-A947-70E740481C1C}">
                <a14:useLocalDpi xmlns:a14="http://schemas.microsoft.com/office/drawing/2010/main" xmlns="" val="0"/>
              </a:ext>
            </a:extLst>
          </a:blip>
          <a:srcRect l="626" t="487"/>
          <a:stretch>
            <a:fillRect/>
          </a:stretch>
        </p:blipFill>
        <p:spPr bwMode="auto">
          <a:xfrm>
            <a:off x="3817938" y="0"/>
            <a:ext cx="5326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4" name="Text Box 12"/>
          <p:cNvSpPr txBox="1">
            <a:spLocks noChangeArrowheads="1"/>
          </p:cNvSpPr>
          <p:nvPr/>
        </p:nvSpPr>
        <p:spPr bwMode="auto">
          <a:xfrm>
            <a:off x="195263" y="182563"/>
            <a:ext cx="3086100"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Florida when sea level was lower…</a:t>
            </a: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US" smtClean="0"/>
              <a:t>Historical Records</a:t>
            </a:r>
          </a:p>
        </p:txBody>
      </p:sp>
      <p:sp>
        <p:nvSpPr>
          <p:cNvPr id="126979" name="Rectangle 3"/>
          <p:cNvSpPr>
            <a:spLocks noGrp="1" noChangeArrowheads="1"/>
          </p:cNvSpPr>
          <p:nvPr>
            <p:ph type="body" idx="1"/>
          </p:nvPr>
        </p:nvSpPr>
        <p:spPr/>
        <p:txBody>
          <a:bodyPr/>
          <a:lstStyle/>
          <a:p>
            <a:pPr eaLnBrk="1" hangingPunct="1"/>
            <a:r>
              <a:rPr lang="en-US" smtClean="0"/>
              <a:t>People have long kept records of weather: especially farmers. </a:t>
            </a:r>
          </a:p>
          <a:p>
            <a:pPr lvl="1" eaLnBrk="1" hangingPunct="1"/>
            <a:r>
              <a:rPr lang="en-US" smtClean="0"/>
              <a:t>By looking at crops grown, we can estimate past weather conditions </a:t>
            </a:r>
          </a:p>
          <a:p>
            <a:pPr lvl="2" eaLnBrk="1" hangingPunct="1"/>
            <a:r>
              <a:rPr lang="en-US" smtClean="0"/>
              <a:t>e.g. Romans grew grapes for wine in UK &amp; Germany 2000 years ago </a:t>
            </a:r>
          </a:p>
          <a:p>
            <a:pPr lvl="2" eaLnBrk="1" hangingPunct="1"/>
            <a:r>
              <a:rPr lang="en-US" smtClean="0"/>
              <a:t>This could not be done today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slide(fromBottom)">
                                      <p:cBhvr>
                                        <p:cTn id="7" dur="500"/>
                                        <p:tgtEl>
                                          <p:spTgt spid="126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26979">
                                            <p:txEl>
                                              <p:pRg st="1" end="1"/>
                                            </p:txEl>
                                          </p:spTgt>
                                        </p:tgtEl>
                                        <p:attrNameLst>
                                          <p:attrName>style.visibility</p:attrName>
                                        </p:attrNameLst>
                                      </p:cBhvr>
                                      <p:to>
                                        <p:strVal val="visible"/>
                                      </p:to>
                                    </p:set>
                                    <p:animEffect transition="in" filter="slide(fromBottom)">
                                      <p:cBhvr>
                                        <p:cTn id="12" dur="500"/>
                                        <p:tgtEl>
                                          <p:spTgt spid="126979">
                                            <p:txEl>
                                              <p:pRg st="1" end="1"/>
                                            </p:txEl>
                                          </p:spTgt>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126979">
                                            <p:txEl>
                                              <p:pRg st="2" end="2"/>
                                            </p:txEl>
                                          </p:spTgt>
                                        </p:tgtEl>
                                        <p:attrNameLst>
                                          <p:attrName>style.visibility</p:attrName>
                                        </p:attrNameLst>
                                      </p:cBhvr>
                                      <p:to>
                                        <p:strVal val="visible"/>
                                      </p:to>
                                    </p:set>
                                    <p:animEffect transition="in" filter="slide(fromBottom)">
                                      <p:cBhvr>
                                        <p:cTn id="16" dur="500"/>
                                        <p:tgtEl>
                                          <p:spTgt spid="126979">
                                            <p:txEl>
                                              <p:pRg st="2" end="2"/>
                                            </p:txEl>
                                          </p:spTgt>
                                        </p:tgtEl>
                                      </p:cBhvr>
                                    </p:animEffect>
                                  </p:child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126979">
                                            <p:txEl>
                                              <p:pRg st="3" end="3"/>
                                            </p:txEl>
                                          </p:spTgt>
                                        </p:tgtEl>
                                        <p:attrNameLst>
                                          <p:attrName>style.visibility</p:attrName>
                                        </p:attrNameLst>
                                      </p:cBhvr>
                                      <p:to>
                                        <p:strVal val="visible"/>
                                      </p:to>
                                    </p:set>
                                    <p:animEffect transition="in" filter="slide(fromBottom)">
                                      <p:cBhvr>
                                        <p:cTn id="20" dur="500"/>
                                        <p:tgtEl>
                                          <p:spTgt spid="126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defRPr/>
            </a:pPr>
            <a:r>
              <a:rPr lang="en-US" smtClean="0"/>
              <a:t>Historical Records</a:t>
            </a:r>
          </a:p>
        </p:txBody>
      </p:sp>
      <p:sp>
        <p:nvSpPr>
          <p:cNvPr id="158723" name="Rectangle 3"/>
          <p:cNvSpPr>
            <a:spLocks noGrp="1" noChangeArrowheads="1"/>
          </p:cNvSpPr>
          <p:nvPr>
            <p:ph type="body" idx="1"/>
          </p:nvPr>
        </p:nvSpPr>
        <p:spPr/>
        <p:txBody>
          <a:bodyPr/>
          <a:lstStyle/>
          <a:p>
            <a:pPr eaLnBrk="1" hangingPunct="1"/>
            <a:r>
              <a:rPr lang="en-US" dirty="0" smtClean="0">
                <a:solidFill>
                  <a:srgbClr val="FFFF00"/>
                </a:solidFill>
              </a:rPr>
              <a:t>Vikings</a:t>
            </a:r>
            <a:r>
              <a:rPr lang="en-US" dirty="0" smtClean="0"/>
              <a:t> traveled to Iceland, Greenland and North America (Newfoundland)</a:t>
            </a:r>
          </a:p>
          <a:p>
            <a:pPr lvl="1" eaLnBrk="1" hangingPunct="1"/>
            <a:r>
              <a:rPr lang="en-US" dirty="0" smtClean="0"/>
              <a:t>They established colonies in each place.</a:t>
            </a:r>
          </a:p>
          <a:p>
            <a:pPr lvl="1" eaLnBrk="1" hangingPunct="1"/>
            <a:r>
              <a:rPr lang="en-US" dirty="0" smtClean="0"/>
              <a:t>This was during the </a:t>
            </a:r>
            <a:r>
              <a:rPr lang="en-US" i="1" dirty="0" smtClean="0"/>
              <a:t>Medieval Optimum</a:t>
            </a:r>
            <a:r>
              <a:rPr lang="en-US" dirty="0" smtClean="0"/>
              <a:t>, a warm period between </a:t>
            </a:r>
            <a:r>
              <a:rPr lang="en-US" i="1" dirty="0" smtClean="0"/>
              <a:t>800-1300 AD</a:t>
            </a:r>
            <a:r>
              <a:rPr lang="en-US" dirty="0" smtClean="0"/>
              <a:t>, when we also find evidence of retreating (shrinking) glaciers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slide(fromBottom)">
                                      <p:cBhvr>
                                        <p:cTn id="7" dur="500"/>
                                        <p:tgtEl>
                                          <p:spTgt spid="158723">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58723">
                                            <p:txEl>
                                              <p:pRg st="1" end="1"/>
                                            </p:txEl>
                                          </p:spTgt>
                                        </p:tgtEl>
                                        <p:attrNameLst>
                                          <p:attrName>style.visibility</p:attrName>
                                        </p:attrNameLst>
                                      </p:cBhvr>
                                      <p:to>
                                        <p:strVal val="visible"/>
                                      </p:to>
                                    </p:set>
                                    <p:animEffect transition="in" filter="slide(fromBottom)">
                                      <p:cBhvr>
                                        <p:cTn id="10" dur="500"/>
                                        <p:tgtEl>
                                          <p:spTgt spid="15872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158723">
                                            <p:txEl>
                                              <p:pRg st="2" end="2"/>
                                            </p:txEl>
                                          </p:spTgt>
                                        </p:tgtEl>
                                        <p:attrNameLst>
                                          <p:attrName>style.visibility</p:attrName>
                                        </p:attrNameLst>
                                      </p:cBhvr>
                                      <p:to>
                                        <p:strVal val="visible"/>
                                      </p:to>
                                    </p:set>
                                    <p:animEffect transition="in" filter="slide(fromBottom)">
                                      <p:cBhvr>
                                        <p:cTn id="15" dur="500"/>
                                        <p:tgtEl>
                                          <p:spTgt spid="158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800px-Authentic_Viking_recreation">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Text Box 3"/>
          <p:cNvSpPr txBox="1">
            <a:spLocks noChangeArrowheads="1"/>
          </p:cNvSpPr>
          <p:nvPr/>
        </p:nvSpPr>
        <p:spPr bwMode="auto">
          <a:xfrm>
            <a:off x="174625" y="184150"/>
            <a:ext cx="8709025"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L'Anse aux Meadows, Newfoundland, Canada – oldest Viking site in North America</a:t>
            </a:r>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defRPr/>
            </a:pPr>
            <a:r>
              <a:rPr lang="en-US" smtClean="0"/>
              <a:t>Historical Records</a:t>
            </a:r>
          </a:p>
        </p:txBody>
      </p:sp>
      <p:sp>
        <p:nvSpPr>
          <p:cNvPr id="129027" name="Rectangle 3"/>
          <p:cNvSpPr>
            <a:spLocks noGrp="1" noChangeArrowheads="1"/>
          </p:cNvSpPr>
          <p:nvPr>
            <p:ph type="body" idx="1"/>
          </p:nvPr>
        </p:nvSpPr>
        <p:spPr/>
        <p:txBody>
          <a:bodyPr/>
          <a:lstStyle/>
          <a:p>
            <a:pPr eaLnBrk="1" hangingPunct="1"/>
            <a:r>
              <a:rPr lang="en-US" dirty="0" smtClean="0"/>
              <a:t>Eventually, the Viking colonies died out</a:t>
            </a:r>
          </a:p>
          <a:p>
            <a:pPr lvl="1" eaLnBrk="1" hangingPunct="1"/>
            <a:r>
              <a:rPr lang="en-US" dirty="0" smtClean="0"/>
              <a:t>Stories explain that this was due to increased sea ice cover and very cold weather… </a:t>
            </a:r>
          </a:p>
          <a:p>
            <a:pPr lvl="1" eaLnBrk="1" hangingPunct="1"/>
            <a:r>
              <a:rPr lang="en-US" dirty="0" smtClean="0"/>
              <a:t>This may have been the beginning of the </a:t>
            </a:r>
            <a:r>
              <a:rPr lang="en-US" i="1" dirty="0" smtClean="0">
                <a:solidFill>
                  <a:srgbClr val="FFFF00"/>
                </a:solidFill>
              </a:rPr>
              <a:t>Little</a:t>
            </a:r>
            <a:r>
              <a:rPr lang="en-US" i="1" dirty="0" smtClean="0"/>
              <a:t> Ice Age (1400-1850 AD)</a:t>
            </a:r>
          </a:p>
          <a:p>
            <a:pPr lvl="2" eaLnBrk="1" hangingPunct="1"/>
            <a:r>
              <a:rPr lang="en-US" dirty="0" smtClean="0"/>
              <a:t>Glaciers advanced, major European rivers froze over, high elevation farmland had to be abandoned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slide(fromBottom)">
                                      <p:cBhvr>
                                        <p:cTn id="7" dur="500"/>
                                        <p:tgtEl>
                                          <p:spTgt spid="129027">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29027">
                                            <p:txEl>
                                              <p:pRg st="1" end="1"/>
                                            </p:txEl>
                                          </p:spTgt>
                                        </p:tgtEl>
                                        <p:attrNameLst>
                                          <p:attrName>style.visibility</p:attrName>
                                        </p:attrNameLst>
                                      </p:cBhvr>
                                      <p:to>
                                        <p:strVal val="visible"/>
                                      </p:to>
                                    </p:set>
                                    <p:animEffect transition="in" filter="slide(fromBottom)">
                                      <p:cBhvr>
                                        <p:cTn id="11" dur="500"/>
                                        <p:tgtEl>
                                          <p:spTgt spid="12902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129027">
                                            <p:txEl>
                                              <p:pRg st="2" end="2"/>
                                            </p:txEl>
                                          </p:spTgt>
                                        </p:tgtEl>
                                        <p:attrNameLst>
                                          <p:attrName>style.visibility</p:attrName>
                                        </p:attrNameLst>
                                      </p:cBhvr>
                                      <p:to>
                                        <p:strVal val="visible"/>
                                      </p:to>
                                    </p:set>
                                    <p:animEffect transition="in" filter="slide(fromBottom)">
                                      <p:cBhvr>
                                        <p:cTn id="16" dur="500"/>
                                        <p:tgtEl>
                                          <p:spTgt spid="129027">
                                            <p:txEl>
                                              <p:pRg st="2" end="2"/>
                                            </p:txEl>
                                          </p:spTgt>
                                        </p:tgtEl>
                                      </p:cBhvr>
                                    </p:animEffect>
                                  </p:childTnLst>
                                </p:cTn>
                              </p:par>
                            </p:childTnLst>
                          </p:cTn>
                        </p:par>
                        <p:par>
                          <p:cTn id="17" fill="hold" nodeType="afterGroup">
                            <p:stCondLst>
                              <p:cond delay="500"/>
                            </p:stCondLst>
                            <p:childTnLst>
                              <p:par>
                                <p:cTn id="18" presetID="12" presetClass="entr" presetSubtype="4" fill="hold" nodeType="afterEffect">
                                  <p:stCondLst>
                                    <p:cond delay="0"/>
                                  </p:stCondLst>
                                  <p:childTnLst>
                                    <p:set>
                                      <p:cBhvr>
                                        <p:cTn id="19" dur="1" fill="hold">
                                          <p:stCondLst>
                                            <p:cond delay="0"/>
                                          </p:stCondLst>
                                        </p:cTn>
                                        <p:tgtEl>
                                          <p:spTgt spid="129027">
                                            <p:txEl>
                                              <p:pRg st="3" end="3"/>
                                            </p:txEl>
                                          </p:spTgt>
                                        </p:tgtEl>
                                        <p:attrNameLst>
                                          <p:attrName>style.visibility</p:attrName>
                                        </p:attrNameLst>
                                      </p:cBhvr>
                                      <p:to>
                                        <p:strVal val="visible"/>
                                      </p:to>
                                    </p:set>
                                    <p:animEffect transition="in" filter="slide(fromBottom)">
                                      <p:cBhvr>
                                        <p:cTn id="20" dur="500"/>
                                        <p:tgtEl>
                                          <p:spTgt spid="129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washington-delaware-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69888"/>
            <a:ext cx="9144000" cy="528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3" name="Text Box 3"/>
          <p:cNvSpPr txBox="1">
            <a:spLocks noChangeArrowheads="1"/>
          </p:cNvSpPr>
          <p:nvPr/>
        </p:nvSpPr>
        <p:spPr bwMode="auto">
          <a:xfrm>
            <a:off x="987425" y="5829300"/>
            <a:ext cx="7954963"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Washington Crosses the Delaware (December 25, 1776)… </a:t>
            </a:r>
            <a:br>
              <a:rPr lang="en-US" b="1">
                <a:solidFill>
                  <a:srgbClr val="FF0000"/>
                </a:solidFill>
                <a:effectLst>
                  <a:outerShdw blurRad="38100" dist="38100" dir="2700000" algn="tl">
                    <a:srgbClr val="C0C0C0"/>
                  </a:outerShdw>
                </a:effectLst>
              </a:rPr>
            </a:br>
            <a:r>
              <a:rPr lang="en-US" b="1">
                <a:solidFill>
                  <a:srgbClr val="FF0000"/>
                </a:solidFill>
                <a:effectLst>
                  <a:outerShdw blurRad="38100" dist="38100" dir="2700000" algn="tl">
                    <a:srgbClr val="C0C0C0"/>
                  </a:outerShdw>
                </a:effectLst>
              </a:rPr>
              <a:t>	…IN THE MIDDLE OF THE ‘LITTLE ICE AGE’!</a:t>
            </a:r>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ext Box 3"/>
          <p:cNvSpPr txBox="1">
            <a:spLocks noChangeArrowheads="1"/>
          </p:cNvSpPr>
          <p:nvPr/>
        </p:nvSpPr>
        <p:spPr bwMode="auto">
          <a:xfrm>
            <a:off x="1887538" y="5829300"/>
            <a:ext cx="7054850" cy="831850"/>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Napoleon's ‘Little Ice Age’ Invasion of Russia (1812)</a:t>
            </a:r>
            <a:r>
              <a:rPr lang="en-US"/>
              <a:t> </a:t>
            </a:r>
            <a:br>
              <a:rPr lang="en-US"/>
            </a:br>
            <a:r>
              <a:rPr lang="en-US" b="1">
                <a:solidFill>
                  <a:srgbClr val="FF0000"/>
                </a:solidFill>
                <a:effectLst>
                  <a:outerShdw blurRad="38100" dist="38100" dir="2700000" algn="tl">
                    <a:srgbClr val="C0C0C0"/>
                  </a:outerShdw>
                </a:effectLst>
              </a:rPr>
              <a:t>Did Not Go So Well…</a:t>
            </a:r>
          </a:p>
        </p:txBody>
      </p:sp>
      <p:pic>
        <p:nvPicPr>
          <p:cNvPr id="62467" name="Picture 5" descr="napoleonmosco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57200"/>
            <a:ext cx="914400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defRPr/>
            </a:pPr>
            <a:r>
              <a:rPr lang="en-US" sz="3200" smtClean="0"/>
              <a:t>Ice Ages (Glacials &amp; Interglacials)</a:t>
            </a:r>
          </a:p>
        </p:txBody>
      </p:sp>
      <p:sp>
        <p:nvSpPr>
          <p:cNvPr id="166915" name="Rectangle 3"/>
          <p:cNvSpPr>
            <a:spLocks noGrp="1" noChangeArrowheads="1"/>
          </p:cNvSpPr>
          <p:nvPr>
            <p:ph type="body" idx="1"/>
          </p:nvPr>
        </p:nvSpPr>
        <p:spPr/>
        <p:txBody>
          <a:bodyPr/>
          <a:lstStyle/>
          <a:p>
            <a:pPr eaLnBrk="1" hangingPunct="1"/>
            <a:r>
              <a:rPr lang="en-US" smtClean="0"/>
              <a:t>Ice Ages (Cont.)</a:t>
            </a:r>
          </a:p>
          <a:p>
            <a:pPr lvl="1" eaLnBrk="1" hangingPunct="1"/>
            <a:r>
              <a:rPr lang="en-US" smtClean="0"/>
              <a:t>The ‘peak’ of our present Ice Age occurred at the beginning of our present Geologic Time Period, the Quaternary 	</a:t>
            </a:r>
          </a:p>
          <a:p>
            <a:pPr lvl="2" eaLnBrk="1" hangingPunct="1"/>
            <a:r>
              <a:rPr lang="en-US" smtClean="0"/>
              <a:t>Approximately 2 Million Years Ago (MYA)</a:t>
            </a:r>
          </a:p>
          <a:p>
            <a:pPr lvl="1" eaLnBrk="1" hangingPunct="1"/>
            <a:r>
              <a:rPr lang="en-US" smtClean="0"/>
              <a:t>This period is further subdivided into two ‘Epochs’ known as the:</a:t>
            </a:r>
          </a:p>
          <a:p>
            <a:pPr lvl="2" eaLnBrk="1" hangingPunct="1"/>
            <a:r>
              <a:rPr lang="en-US" smtClean="0"/>
              <a:t>Pleistocene – 2 MYA to 10,000 YA</a:t>
            </a:r>
          </a:p>
          <a:p>
            <a:pPr lvl="2" eaLnBrk="1" hangingPunct="1"/>
            <a:r>
              <a:rPr lang="en-US" smtClean="0"/>
              <a:t>Holocene – 10,000 YA to The Present</a:t>
            </a:r>
          </a:p>
          <a:p>
            <a:pPr lvl="3" eaLnBrk="1" hangingPunct="1"/>
            <a:r>
              <a:rPr lang="en-US" smtClean="0"/>
              <a:t>The Holocene is an interglacial. On average, Interglacials last about 10,000 years. This one is approx. 10,000 years old…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slide(fromBottom)">
                                      <p:cBhvr>
                                        <p:cTn id="7" dur="500"/>
                                        <p:tgtEl>
                                          <p:spTgt spid="166915">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66915">
                                            <p:txEl>
                                              <p:pRg st="1" end="1"/>
                                            </p:txEl>
                                          </p:spTgt>
                                        </p:tgtEl>
                                        <p:attrNameLst>
                                          <p:attrName>style.visibility</p:attrName>
                                        </p:attrNameLst>
                                      </p:cBhvr>
                                      <p:to>
                                        <p:strVal val="visible"/>
                                      </p:to>
                                    </p:set>
                                    <p:animEffect transition="in" filter="slide(fromBottom)">
                                      <p:cBhvr>
                                        <p:cTn id="11" dur="500"/>
                                        <p:tgtEl>
                                          <p:spTgt spid="166915">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6915">
                                            <p:txEl>
                                              <p:pRg st="2" end="2"/>
                                            </p:txEl>
                                          </p:spTgt>
                                        </p:tgtEl>
                                        <p:attrNameLst>
                                          <p:attrName>style.visibility</p:attrName>
                                        </p:attrNameLst>
                                      </p:cBhvr>
                                      <p:to>
                                        <p:strVal val="visible"/>
                                      </p:to>
                                    </p:set>
                                    <p:animEffect transition="in" filter="slide(fromBottom)">
                                      <p:cBhvr>
                                        <p:cTn id="15" dur="500"/>
                                        <p:tgtEl>
                                          <p:spTgt spid="16691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166915">
                                            <p:txEl>
                                              <p:pRg st="3" end="3"/>
                                            </p:txEl>
                                          </p:spTgt>
                                        </p:tgtEl>
                                        <p:attrNameLst>
                                          <p:attrName>style.visibility</p:attrName>
                                        </p:attrNameLst>
                                      </p:cBhvr>
                                      <p:to>
                                        <p:strVal val="visible"/>
                                      </p:to>
                                    </p:set>
                                    <p:animEffect transition="in" filter="slide(fromBottom)">
                                      <p:cBhvr>
                                        <p:cTn id="20" dur="500"/>
                                        <p:tgtEl>
                                          <p:spTgt spid="16691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Effect transition="in" filter="slide(fromBottom)">
                                      <p:cBhvr>
                                        <p:cTn id="25" dur="500"/>
                                        <p:tgtEl>
                                          <p:spTgt spid="16691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166915">
                                            <p:txEl>
                                              <p:pRg st="5" end="5"/>
                                            </p:txEl>
                                          </p:spTgt>
                                        </p:tgtEl>
                                        <p:attrNameLst>
                                          <p:attrName>style.visibility</p:attrName>
                                        </p:attrNameLst>
                                      </p:cBhvr>
                                      <p:to>
                                        <p:strVal val="visible"/>
                                      </p:to>
                                    </p:set>
                                    <p:animEffect transition="in" filter="slide(fromBottom)">
                                      <p:cBhvr>
                                        <p:cTn id="30" dur="500"/>
                                        <p:tgtEl>
                                          <p:spTgt spid="166915">
                                            <p:txEl>
                                              <p:pRg st="5" end="5"/>
                                            </p:txEl>
                                          </p:spTgt>
                                        </p:tgtEl>
                                      </p:cBhvr>
                                    </p:animEffect>
                                  </p:childTnLst>
                                </p:cTn>
                              </p:par>
                            </p:childTnLst>
                          </p:cTn>
                        </p:par>
                        <p:par>
                          <p:cTn id="31" fill="hold" nodeType="afterGroup">
                            <p:stCondLst>
                              <p:cond delay="500"/>
                            </p:stCondLst>
                            <p:childTnLst>
                              <p:par>
                                <p:cTn id="32" presetID="12" presetClass="entr" presetSubtype="4" fill="hold" nodeType="afterEffect">
                                  <p:stCondLst>
                                    <p:cond delay="0"/>
                                  </p:stCondLst>
                                  <p:childTnLst>
                                    <p:set>
                                      <p:cBhvr>
                                        <p:cTn id="33" dur="1" fill="hold">
                                          <p:stCondLst>
                                            <p:cond delay="0"/>
                                          </p:stCondLst>
                                        </p:cTn>
                                        <p:tgtEl>
                                          <p:spTgt spid="166915">
                                            <p:txEl>
                                              <p:pRg st="6" end="6"/>
                                            </p:txEl>
                                          </p:spTgt>
                                        </p:tgtEl>
                                        <p:attrNameLst>
                                          <p:attrName>style.visibility</p:attrName>
                                        </p:attrNameLst>
                                      </p:cBhvr>
                                      <p:to>
                                        <p:strVal val="visible"/>
                                      </p:to>
                                    </p:set>
                                    <p:animEffect transition="in" filter="slide(fromBottom)">
                                      <p:cBhvr>
                                        <p:cTn id="34" dur="500"/>
                                        <p:tgtEl>
                                          <p:spTgt spid="166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defRPr/>
            </a:pPr>
            <a:r>
              <a:rPr lang="en-US" smtClean="0"/>
              <a:t>The Future?</a:t>
            </a:r>
          </a:p>
        </p:txBody>
      </p:sp>
      <p:sp>
        <p:nvSpPr>
          <p:cNvPr id="187395" name="Rectangle 3"/>
          <p:cNvSpPr>
            <a:spLocks noGrp="1" noChangeArrowheads="1"/>
          </p:cNvSpPr>
          <p:nvPr>
            <p:ph type="body" idx="1"/>
          </p:nvPr>
        </p:nvSpPr>
        <p:spPr/>
        <p:txBody>
          <a:bodyPr/>
          <a:lstStyle/>
          <a:p>
            <a:pPr eaLnBrk="1" hangingPunct="1"/>
            <a:r>
              <a:rPr lang="en-US" sz="2800" dirty="0" smtClean="0"/>
              <a:t>According to the climate pattern of the Quaternary, the Earth is due for another period of </a:t>
            </a:r>
            <a:r>
              <a:rPr lang="en-US" sz="2800" dirty="0" err="1" smtClean="0"/>
              <a:t>Glaciation</a:t>
            </a:r>
            <a:r>
              <a:rPr lang="en-US" sz="2800" dirty="0" smtClean="0"/>
              <a:t>. However…</a:t>
            </a:r>
          </a:p>
          <a:p>
            <a:pPr eaLnBrk="1" hangingPunct="1"/>
            <a:r>
              <a:rPr lang="en-US" sz="2800" dirty="0" smtClean="0">
                <a:solidFill>
                  <a:srgbClr val="FFFF00"/>
                </a:solidFill>
              </a:rPr>
              <a:t>Intergovernmental Panel on Climate Change </a:t>
            </a:r>
            <a:r>
              <a:rPr lang="en-US" sz="2800" dirty="0" smtClean="0"/>
              <a:t>(IPCC) </a:t>
            </a:r>
          </a:p>
          <a:p>
            <a:pPr lvl="1" eaLnBrk="1" hangingPunct="1"/>
            <a:r>
              <a:rPr lang="en-US" sz="2400" dirty="0" smtClean="0"/>
              <a:t>Internationally recognized authority on climate change </a:t>
            </a:r>
          </a:p>
          <a:p>
            <a:pPr lvl="1" eaLnBrk="1" hangingPunct="1"/>
            <a:r>
              <a:rPr lang="en-US" sz="2400" dirty="0" smtClean="0"/>
              <a:t>Has declared that the evidence of Global Warming is </a:t>
            </a:r>
            <a:r>
              <a:rPr lang="en-US" sz="2400" i="1" dirty="0" smtClean="0"/>
              <a:t>UNEQUIVOCAL!!!</a:t>
            </a:r>
          </a:p>
          <a:p>
            <a:pPr lvl="2" eaLnBrk="1" hangingPunct="1"/>
            <a:r>
              <a:rPr lang="en-US" sz="2000" dirty="0" smtClean="0"/>
              <a:t>It is </a:t>
            </a:r>
            <a:r>
              <a:rPr lang="en-US" sz="2000" dirty="0" err="1" smtClean="0"/>
              <a:t>is</a:t>
            </a:r>
            <a:r>
              <a:rPr lang="en-US" sz="2000" dirty="0" smtClean="0"/>
              <a:t> very likely (confidence level &gt;90%) that the majority of this warming is due to the observed increase in anthropogenic (human) greenhouse gas concentrations.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Effect transition="in" filter="slide(fromBottom)">
                                      <p:cBhvr>
                                        <p:cTn id="7" dur="500"/>
                                        <p:tgtEl>
                                          <p:spTgt spid="187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87395">
                                            <p:txEl>
                                              <p:pRg st="1" end="1"/>
                                            </p:txEl>
                                          </p:spTgt>
                                        </p:tgtEl>
                                        <p:attrNameLst>
                                          <p:attrName>style.visibility</p:attrName>
                                        </p:attrNameLst>
                                      </p:cBhvr>
                                      <p:to>
                                        <p:strVal val="visible"/>
                                      </p:to>
                                    </p:set>
                                    <p:animEffect transition="in" filter="slide(fromBottom)">
                                      <p:cBhvr>
                                        <p:cTn id="12" dur="500"/>
                                        <p:tgtEl>
                                          <p:spTgt spid="187395">
                                            <p:txEl>
                                              <p:pRg st="1" end="1"/>
                                            </p:txEl>
                                          </p:spTgt>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187395">
                                            <p:txEl>
                                              <p:pRg st="2" end="2"/>
                                            </p:txEl>
                                          </p:spTgt>
                                        </p:tgtEl>
                                        <p:attrNameLst>
                                          <p:attrName>style.visibility</p:attrName>
                                        </p:attrNameLst>
                                      </p:cBhvr>
                                      <p:to>
                                        <p:strVal val="visible"/>
                                      </p:to>
                                    </p:set>
                                    <p:animEffect transition="in" filter="slide(fromBottom)">
                                      <p:cBhvr>
                                        <p:cTn id="16" dur="500"/>
                                        <p:tgtEl>
                                          <p:spTgt spid="18739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187395">
                                            <p:txEl>
                                              <p:pRg st="3" end="3"/>
                                            </p:txEl>
                                          </p:spTgt>
                                        </p:tgtEl>
                                        <p:attrNameLst>
                                          <p:attrName>style.visibility</p:attrName>
                                        </p:attrNameLst>
                                      </p:cBhvr>
                                      <p:to>
                                        <p:strVal val="visible"/>
                                      </p:to>
                                    </p:set>
                                    <p:animEffect transition="in" filter="slide(fromBottom)">
                                      <p:cBhvr>
                                        <p:cTn id="21" dur="500"/>
                                        <p:tgtEl>
                                          <p:spTgt spid="187395">
                                            <p:txEl>
                                              <p:pRg st="3" end="3"/>
                                            </p:txEl>
                                          </p:spTgt>
                                        </p:tgtEl>
                                      </p:cBhvr>
                                    </p:animEffect>
                                  </p:childTnLst>
                                </p:cTn>
                              </p:par>
                            </p:childTnLst>
                          </p:cTn>
                        </p:par>
                        <p:par>
                          <p:cTn id="22" fill="hold" nodeType="afterGroup">
                            <p:stCondLst>
                              <p:cond delay="500"/>
                            </p:stCondLst>
                            <p:childTnLst>
                              <p:par>
                                <p:cTn id="23" presetID="12" presetClass="entr" presetSubtype="4" fill="hold" nodeType="afterEffect">
                                  <p:stCondLst>
                                    <p:cond delay="0"/>
                                  </p:stCondLst>
                                  <p:childTnLst>
                                    <p:set>
                                      <p:cBhvr>
                                        <p:cTn id="24" dur="1" fill="hold">
                                          <p:stCondLst>
                                            <p:cond delay="0"/>
                                          </p:stCondLst>
                                        </p:cTn>
                                        <p:tgtEl>
                                          <p:spTgt spid="187395">
                                            <p:txEl>
                                              <p:pRg st="4" end="4"/>
                                            </p:txEl>
                                          </p:spTgt>
                                        </p:tgtEl>
                                        <p:attrNameLst>
                                          <p:attrName>style.visibility</p:attrName>
                                        </p:attrNameLst>
                                      </p:cBhvr>
                                      <p:to>
                                        <p:strVal val="visible"/>
                                      </p:to>
                                    </p:set>
                                    <p:animEffect transition="in" filter="slide(fromBottom)">
                                      <p:cBhvr>
                                        <p:cTn id="25" dur="500"/>
                                        <p:tgtEl>
                                          <p:spTgt spid="187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b="1" smtClean="0"/>
              <a:t>Scales Of Climate Change</a:t>
            </a:r>
          </a:p>
        </p:txBody>
      </p:sp>
      <p:sp>
        <p:nvSpPr>
          <p:cNvPr id="79875" name="Rectangle 3"/>
          <p:cNvSpPr>
            <a:spLocks noGrp="1" noChangeArrowheads="1"/>
          </p:cNvSpPr>
          <p:nvPr>
            <p:ph type="body" idx="1"/>
          </p:nvPr>
        </p:nvSpPr>
        <p:spPr/>
        <p:txBody>
          <a:bodyPr/>
          <a:lstStyle/>
          <a:p>
            <a:pPr eaLnBrk="1" hangingPunct="1"/>
            <a:r>
              <a:rPr lang="en-US" dirty="0" smtClean="0"/>
              <a:t>Very long term</a:t>
            </a:r>
          </a:p>
          <a:p>
            <a:pPr lvl="1" eaLnBrk="1" hangingPunct="1"/>
            <a:r>
              <a:rPr lang="en-US" dirty="0" smtClean="0"/>
              <a:t>Hundreds of thousands to millions of years</a:t>
            </a:r>
          </a:p>
          <a:p>
            <a:pPr eaLnBrk="1" hangingPunct="1"/>
            <a:r>
              <a:rPr lang="en-US" dirty="0" smtClean="0"/>
              <a:t>Long term </a:t>
            </a:r>
          </a:p>
          <a:p>
            <a:pPr lvl="1" eaLnBrk="1" hangingPunct="1"/>
            <a:r>
              <a:rPr lang="en-US" dirty="0" smtClean="0"/>
              <a:t>Thousands of years</a:t>
            </a:r>
          </a:p>
          <a:p>
            <a:pPr eaLnBrk="1" hangingPunct="1"/>
            <a:r>
              <a:rPr lang="en-US" dirty="0" smtClean="0"/>
              <a:t>Short term</a:t>
            </a:r>
          </a:p>
          <a:p>
            <a:pPr lvl="1" eaLnBrk="1" hangingPunct="1"/>
            <a:r>
              <a:rPr lang="en-US" dirty="0" smtClean="0"/>
              <a:t>Hundreds of years</a:t>
            </a:r>
          </a:p>
          <a:p>
            <a:pPr eaLnBrk="1" hangingPunct="1"/>
            <a:r>
              <a:rPr lang="en-US" dirty="0" smtClean="0">
                <a:solidFill>
                  <a:srgbClr val="FFFF00"/>
                </a:solidFill>
              </a:rPr>
              <a:t>Decadal</a:t>
            </a:r>
          </a:p>
          <a:p>
            <a:pPr lvl="1" eaLnBrk="1" hangingPunct="1"/>
            <a:r>
              <a:rPr lang="en-US" dirty="0" smtClean="0"/>
              <a:t>Approx. 10 years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slide(fromBottom)">
                                      <p:cBhvr>
                                        <p:cTn id="7" dur="500"/>
                                        <p:tgtEl>
                                          <p:spTgt spid="79875">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animEffect transition="in" filter="slide(fromBottom)">
                                      <p:cBhvr>
                                        <p:cTn id="11" dur="500"/>
                                        <p:tgtEl>
                                          <p:spTgt spid="79875">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animEffect transition="in" filter="slide(fromBottom)">
                                      <p:cBhvr>
                                        <p:cTn id="15" dur="500"/>
                                        <p:tgtEl>
                                          <p:spTgt spid="79875">
                                            <p:txEl>
                                              <p:pRg st="2" end="2"/>
                                            </p:txEl>
                                          </p:spTgt>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animEffect transition="in" filter="slide(fromBottom)">
                                      <p:cBhvr>
                                        <p:cTn id="19" dur="500"/>
                                        <p:tgtEl>
                                          <p:spTgt spid="79875">
                                            <p:txEl>
                                              <p:pRg st="3" end="3"/>
                                            </p:txEl>
                                          </p:spTgt>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79875">
                                            <p:txEl>
                                              <p:pRg st="4" end="4"/>
                                            </p:txEl>
                                          </p:spTgt>
                                        </p:tgtEl>
                                        <p:attrNameLst>
                                          <p:attrName>style.visibility</p:attrName>
                                        </p:attrNameLst>
                                      </p:cBhvr>
                                      <p:to>
                                        <p:strVal val="visible"/>
                                      </p:to>
                                    </p:set>
                                    <p:animEffect transition="in" filter="slide(fromBottom)">
                                      <p:cBhvr>
                                        <p:cTn id="23" dur="500"/>
                                        <p:tgtEl>
                                          <p:spTgt spid="79875">
                                            <p:txEl>
                                              <p:pRg st="4" end="4"/>
                                            </p:txEl>
                                          </p:spTgt>
                                        </p:tgtEl>
                                      </p:cBhvr>
                                    </p:animEffect>
                                  </p:childTnLst>
                                </p:cTn>
                              </p:par>
                            </p:childTnLst>
                          </p:cTn>
                        </p:par>
                        <p:par>
                          <p:cTn id="24" fill="hold" nodeType="afterGroup">
                            <p:stCondLst>
                              <p:cond delay="2500"/>
                            </p:stCondLst>
                            <p:childTnLst>
                              <p:par>
                                <p:cTn id="25" presetID="12" presetClass="entr" presetSubtype="4" fill="hold" nodeType="afterEffect">
                                  <p:stCondLst>
                                    <p:cond delay="0"/>
                                  </p:stCondLst>
                                  <p:childTnLst>
                                    <p:set>
                                      <p:cBhvr>
                                        <p:cTn id="26" dur="1" fill="hold">
                                          <p:stCondLst>
                                            <p:cond delay="0"/>
                                          </p:stCondLst>
                                        </p:cTn>
                                        <p:tgtEl>
                                          <p:spTgt spid="79875">
                                            <p:txEl>
                                              <p:pRg st="5" end="5"/>
                                            </p:txEl>
                                          </p:spTgt>
                                        </p:tgtEl>
                                        <p:attrNameLst>
                                          <p:attrName>style.visibility</p:attrName>
                                        </p:attrNameLst>
                                      </p:cBhvr>
                                      <p:to>
                                        <p:strVal val="visible"/>
                                      </p:to>
                                    </p:set>
                                    <p:animEffect transition="in" filter="slide(fromBottom)">
                                      <p:cBhvr>
                                        <p:cTn id="27" dur="500"/>
                                        <p:tgtEl>
                                          <p:spTgt spid="79875">
                                            <p:txEl>
                                              <p:pRg st="5" end="5"/>
                                            </p:txEl>
                                          </p:spTgt>
                                        </p:tgtEl>
                                      </p:cBhvr>
                                    </p:animEffect>
                                  </p:childTnLst>
                                </p:cTn>
                              </p:par>
                            </p:childTnLst>
                          </p:cTn>
                        </p:par>
                        <p:par>
                          <p:cTn id="28" fill="hold" nodeType="afterGroup">
                            <p:stCondLst>
                              <p:cond delay="3000"/>
                            </p:stCondLst>
                            <p:childTnLst>
                              <p:par>
                                <p:cTn id="29" presetID="12" presetClass="entr" presetSubtype="4" fill="hold" nodeType="afterEffect">
                                  <p:stCondLst>
                                    <p:cond delay="0"/>
                                  </p:stCondLst>
                                  <p:childTnLst>
                                    <p:set>
                                      <p:cBhvr>
                                        <p:cTn id="30" dur="1" fill="hold">
                                          <p:stCondLst>
                                            <p:cond delay="0"/>
                                          </p:stCondLst>
                                        </p:cTn>
                                        <p:tgtEl>
                                          <p:spTgt spid="79875">
                                            <p:txEl>
                                              <p:pRg st="6" end="6"/>
                                            </p:txEl>
                                          </p:spTgt>
                                        </p:tgtEl>
                                        <p:attrNameLst>
                                          <p:attrName>style.visibility</p:attrName>
                                        </p:attrNameLst>
                                      </p:cBhvr>
                                      <p:to>
                                        <p:strVal val="visible"/>
                                      </p:to>
                                    </p:set>
                                    <p:animEffect transition="in" filter="slide(fromBottom)">
                                      <p:cBhvr>
                                        <p:cTn id="31" dur="500"/>
                                        <p:tgtEl>
                                          <p:spTgt spid="79875">
                                            <p:txEl>
                                              <p:pRg st="6" end="6"/>
                                            </p:txEl>
                                          </p:spTgt>
                                        </p:tgtEl>
                                      </p:cBhvr>
                                    </p:animEffect>
                                  </p:childTnLst>
                                </p:cTn>
                              </p:par>
                            </p:childTnLst>
                          </p:cTn>
                        </p:par>
                        <p:par>
                          <p:cTn id="32" fill="hold" nodeType="afterGroup">
                            <p:stCondLst>
                              <p:cond delay="3500"/>
                            </p:stCondLst>
                            <p:childTnLst>
                              <p:par>
                                <p:cTn id="33" presetID="12" presetClass="entr" presetSubtype="4" fill="hold" nodeType="afterEffect">
                                  <p:stCondLst>
                                    <p:cond delay="0"/>
                                  </p:stCondLst>
                                  <p:childTnLst>
                                    <p:set>
                                      <p:cBhvr>
                                        <p:cTn id="34" dur="1" fill="hold">
                                          <p:stCondLst>
                                            <p:cond delay="0"/>
                                          </p:stCondLst>
                                        </p:cTn>
                                        <p:tgtEl>
                                          <p:spTgt spid="79875">
                                            <p:txEl>
                                              <p:pRg st="7" end="7"/>
                                            </p:txEl>
                                          </p:spTgt>
                                        </p:tgtEl>
                                        <p:attrNameLst>
                                          <p:attrName>style.visibility</p:attrName>
                                        </p:attrNameLst>
                                      </p:cBhvr>
                                      <p:to>
                                        <p:strVal val="visible"/>
                                      </p:to>
                                    </p:set>
                                    <p:animEffect transition="in" filter="slide(fromBottom)">
                                      <p:cBhvr>
                                        <p:cTn id="35" dur="500"/>
                                        <p:tgtEl>
                                          <p:spTgt spid="798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8" name="Text Box 8"/>
          <p:cNvSpPr txBox="1">
            <a:spLocks noChangeArrowheads="1"/>
          </p:cNvSpPr>
          <p:nvPr/>
        </p:nvSpPr>
        <p:spPr bwMode="auto">
          <a:xfrm>
            <a:off x="203200" y="212725"/>
            <a:ext cx="3659188" cy="466725"/>
          </a:xfrm>
          <a:prstGeom prst="rect">
            <a:avLst/>
          </a:prstGeom>
          <a:solidFill>
            <a:schemeClr val="bg1"/>
          </a:solidFill>
          <a:ln w="9525">
            <a:solidFill>
              <a:srgbClr val="FF0000"/>
            </a:solidFill>
            <a:miter lim="800000"/>
            <a:headEnd/>
            <a:tailEnd/>
          </a:ln>
          <a:effectLst>
            <a:outerShdw dist="53882" dir="2700000" algn="ctr" rotWithShape="0">
              <a:schemeClr val="bg2"/>
            </a:outerShdw>
          </a:effectLst>
        </p:spPr>
        <p:txBody>
          <a:bodyPr>
            <a:spAutoFit/>
          </a:bodyPr>
          <a:lstStyle/>
          <a:p>
            <a:pPr>
              <a:spcBef>
                <a:spcPct val="50000"/>
              </a:spcBef>
              <a:defRPr/>
            </a:pPr>
            <a:r>
              <a:rPr lang="en-US" b="1">
                <a:solidFill>
                  <a:srgbClr val="FF0000"/>
                </a:solidFill>
                <a:effectLst>
                  <a:outerShdw blurRad="38100" dist="38100" dir="2700000" algn="tl">
                    <a:srgbClr val="C0C0C0"/>
                  </a:outerShdw>
                </a:effectLst>
              </a:rPr>
              <a:t>Sir David Attenborough…</a:t>
            </a:r>
          </a:p>
        </p:txBody>
      </p:sp>
      <p:pic>
        <p:nvPicPr>
          <p:cNvPr id="194569" name="New_Truthaboutclimatechange.wmv">
            <a:hlinkClick r:id="" action="ppaction://media"/>
          </p:cNvPr>
          <p:cNvPicPr>
            <a:picLocks noChangeAspect="1" noChangeArrowheads="1"/>
          </p:cNvPicPr>
          <p:nvPr>
            <a:videoFile r:link="rId1"/>
            <p:extLst>
              <p:ext uri="{DAA4B4D4-6D71-4841-9C94-3DE7FCFB9230}">
                <p14:media xmlns:p14="http://schemas.microsoft.com/office/powerpoint/2010/main" xmlns="" r:embed="rId4"/>
              </p:ext>
            </p:extLst>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999" fill="hold"/>
                                        <p:tgtEl>
                                          <p:spTgt spid="1945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4569"/>
                </p:tgtEl>
              </p:cMediaNode>
            </p:video>
            <p:seq concurrent="1" nextAc="seek">
              <p:cTn id="8" restart="whenNotActive" fill="hold" evtFilter="cancelBubble" nodeType="interactiveSeq">
                <p:stCondLst>
                  <p:cond evt="onClick" delay="0">
                    <p:tgtEl>
                      <p:spTgt spid="1945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4569"/>
                                        </p:tgtEl>
                                      </p:cBhvr>
                                    </p:cmd>
                                  </p:childTnLst>
                                </p:cTn>
                              </p:par>
                            </p:childTnLst>
                          </p:cTn>
                        </p:par>
                      </p:childTnLst>
                    </p:cTn>
                  </p:par>
                </p:childTnLst>
              </p:cTn>
              <p:nextCondLst>
                <p:cond evt="onClick" delay="0">
                  <p:tgtEl>
                    <p:spTgt spid="19456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4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ChangeArrowheads="1"/>
          </p:cNvSpPr>
          <p:nvPr/>
        </p:nvSpPr>
        <p:spPr bwMode="auto">
          <a:xfrm>
            <a:off x="2395538" y="3397250"/>
            <a:ext cx="1335087" cy="1973263"/>
          </a:xfrm>
          <a:prstGeom prst="rect">
            <a:avLst/>
          </a:prstGeom>
          <a:solidFill>
            <a:srgbClr val="9933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2" name="Group 12"/>
          <p:cNvGrpSpPr>
            <a:grpSpLocks/>
          </p:cNvGrpSpPr>
          <p:nvPr/>
        </p:nvGrpSpPr>
        <p:grpSpPr bwMode="auto">
          <a:xfrm>
            <a:off x="425450" y="4484688"/>
            <a:ext cx="2478088" cy="822325"/>
            <a:chOff x="268" y="2825"/>
            <a:chExt cx="1561" cy="518"/>
          </a:xfrm>
        </p:grpSpPr>
        <p:sp>
          <p:nvSpPr>
            <p:cNvPr id="66577" name="Line 6"/>
            <p:cNvSpPr>
              <a:spLocks noChangeShapeType="1"/>
            </p:cNvSpPr>
            <p:nvPr/>
          </p:nvSpPr>
          <p:spPr bwMode="auto">
            <a:xfrm flipV="1">
              <a:off x="1564" y="2880"/>
              <a:ext cx="265" cy="12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8" name="Text Box 5"/>
            <p:cNvSpPr txBox="1">
              <a:spLocks noChangeArrowheads="1"/>
            </p:cNvSpPr>
            <p:nvPr/>
          </p:nvSpPr>
          <p:spPr bwMode="auto">
            <a:xfrm>
              <a:off x="268" y="2825"/>
              <a:ext cx="1336" cy="5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i="1">
                  <a:solidFill>
                    <a:srgbClr val="FF0000"/>
                  </a:solidFill>
                  <a:latin typeface="Arial" charset="0"/>
                </a:rPr>
                <a:t>Medieval Warm Period</a:t>
              </a:r>
            </a:p>
          </p:txBody>
        </p:sp>
      </p:grpSp>
      <p:sp>
        <p:nvSpPr>
          <p:cNvPr id="198665" name="Rectangle 9"/>
          <p:cNvSpPr>
            <a:spLocks noChangeArrowheads="1"/>
          </p:cNvSpPr>
          <p:nvPr/>
        </p:nvSpPr>
        <p:spPr bwMode="auto">
          <a:xfrm>
            <a:off x="4148138" y="3392488"/>
            <a:ext cx="1871662" cy="1973262"/>
          </a:xfrm>
          <a:prstGeom prst="rect">
            <a:avLst/>
          </a:prstGeom>
          <a:solidFill>
            <a:srgbClr val="0000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8667" name="Rectangle 11"/>
          <p:cNvSpPr>
            <a:spLocks noChangeArrowheads="1"/>
          </p:cNvSpPr>
          <p:nvPr/>
        </p:nvSpPr>
        <p:spPr bwMode="auto">
          <a:xfrm>
            <a:off x="2398713" y="1177925"/>
            <a:ext cx="957262" cy="1408113"/>
          </a:xfrm>
          <a:prstGeom prst="rect">
            <a:avLst/>
          </a:prstGeom>
          <a:solidFill>
            <a:srgbClr val="0000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8671" name="Rectangle 15"/>
          <p:cNvSpPr>
            <a:spLocks noChangeArrowheads="1"/>
          </p:cNvSpPr>
          <p:nvPr/>
        </p:nvSpPr>
        <p:spPr bwMode="auto">
          <a:xfrm>
            <a:off x="5726113" y="1111250"/>
            <a:ext cx="1016000" cy="1465263"/>
          </a:xfrm>
          <a:prstGeom prst="rect">
            <a:avLst/>
          </a:prstGeom>
          <a:solidFill>
            <a:srgbClr val="FF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8676" name="Rectangle 20"/>
          <p:cNvSpPr>
            <a:spLocks noChangeArrowheads="1"/>
          </p:cNvSpPr>
          <p:nvPr/>
        </p:nvSpPr>
        <p:spPr bwMode="auto">
          <a:xfrm>
            <a:off x="6502400" y="3136900"/>
            <a:ext cx="247650" cy="2219325"/>
          </a:xfrm>
          <a:prstGeom prst="rect">
            <a:avLst/>
          </a:prstGeom>
          <a:solidFill>
            <a:srgbClr val="FF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3" name="Group 21"/>
          <p:cNvGrpSpPr>
            <a:grpSpLocks/>
          </p:cNvGrpSpPr>
          <p:nvPr/>
        </p:nvGrpSpPr>
        <p:grpSpPr bwMode="auto">
          <a:xfrm>
            <a:off x="6673850" y="2227263"/>
            <a:ext cx="2470150" cy="1582737"/>
            <a:chOff x="4204" y="1403"/>
            <a:chExt cx="1556" cy="997"/>
          </a:xfrm>
        </p:grpSpPr>
        <p:sp>
          <p:nvSpPr>
            <p:cNvPr id="66574" name="Line 16"/>
            <p:cNvSpPr>
              <a:spLocks noChangeShapeType="1"/>
            </p:cNvSpPr>
            <p:nvPr/>
          </p:nvSpPr>
          <p:spPr bwMode="auto">
            <a:xfrm flipH="1">
              <a:off x="4208" y="2105"/>
              <a:ext cx="229" cy="295"/>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5" name="Line 17"/>
            <p:cNvSpPr>
              <a:spLocks noChangeShapeType="1"/>
            </p:cNvSpPr>
            <p:nvPr/>
          </p:nvSpPr>
          <p:spPr bwMode="auto">
            <a:xfrm flipH="1" flipV="1">
              <a:off x="4204" y="1403"/>
              <a:ext cx="209" cy="27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6" name="Text Box 18"/>
            <p:cNvSpPr txBox="1">
              <a:spLocks noChangeArrowheads="1"/>
            </p:cNvSpPr>
            <p:nvPr/>
          </p:nvSpPr>
          <p:spPr bwMode="auto">
            <a:xfrm>
              <a:off x="4277" y="1633"/>
              <a:ext cx="1483" cy="5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i="1">
                  <a:solidFill>
                    <a:srgbClr val="FF0000"/>
                  </a:solidFill>
                  <a:latin typeface="Arial" charset="0"/>
                </a:rPr>
                <a:t>Anthropogenic Warming</a:t>
              </a:r>
            </a:p>
          </p:txBody>
        </p:sp>
      </p:grpSp>
      <p:grpSp>
        <p:nvGrpSpPr>
          <p:cNvPr id="4" name="Group 19"/>
          <p:cNvGrpSpPr>
            <a:grpSpLocks/>
          </p:cNvGrpSpPr>
          <p:nvPr/>
        </p:nvGrpSpPr>
        <p:grpSpPr bwMode="auto">
          <a:xfrm>
            <a:off x="3194050" y="2479675"/>
            <a:ext cx="2120900" cy="1079500"/>
            <a:chOff x="2012" y="1562"/>
            <a:chExt cx="1336" cy="680"/>
          </a:xfrm>
        </p:grpSpPr>
        <p:sp>
          <p:nvSpPr>
            <p:cNvPr id="66571" name="Line 7"/>
            <p:cNvSpPr>
              <a:spLocks noChangeShapeType="1"/>
            </p:cNvSpPr>
            <p:nvPr/>
          </p:nvSpPr>
          <p:spPr bwMode="auto">
            <a:xfrm>
              <a:off x="3013" y="2020"/>
              <a:ext cx="137" cy="222"/>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2" name="Line 10"/>
            <p:cNvSpPr>
              <a:spLocks noChangeShapeType="1"/>
            </p:cNvSpPr>
            <p:nvPr/>
          </p:nvSpPr>
          <p:spPr bwMode="auto">
            <a:xfrm flipH="1" flipV="1">
              <a:off x="2058" y="1562"/>
              <a:ext cx="155" cy="253"/>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3" name="Text Box 8"/>
            <p:cNvSpPr txBox="1">
              <a:spLocks noChangeArrowheads="1"/>
            </p:cNvSpPr>
            <p:nvPr/>
          </p:nvSpPr>
          <p:spPr bwMode="auto">
            <a:xfrm>
              <a:off x="2012" y="1757"/>
              <a:ext cx="133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i="1">
                  <a:solidFill>
                    <a:srgbClr val="FF0000"/>
                  </a:solidFill>
                  <a:latin typeface="Arial" charset="0"/>
                </a:rPr>
                <a:t>Little Ice Age</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fade">
                                      <p:cBhvr>
                                        <p:cTn id="7" dur="2000"/>
                                        <p:tgtEl>
                                          <p:spTgt spid="19865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8665"/>
                                        </p:tgtEl>
                                        <p:attrNameLst>
                                          <p:attrName>style.visibility</p:attrName>
                                        </p:attrNameLst>
                                      </p:cBhvr>
                                      <p:to>
                                        <p:strVal val="visible"/>
                                      </p:to>
                                    </p:set>
                                    <p:animEffect transition="in" filter="fade">
                                      <p:cBhvr>
                                        <p:cTn id="16" dur="2000"/>
                                        <p:tgtEl>
                                          <p:spTgt spid="1986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667"/>
                                        </p:tgtEl>
                                        <p:attrNameLst>
                                          <p:attrName>style.visibility</p:attrName>
                                        </p:attrNameLst>
                                      </p:cBhvr>
                                      <p:to>
                                        <p:strVal val="visible"/>
                                      </p:to>
                                    </p:set>
                                    <p:animEffect transition="in" filter="fade">
                                      <p:cBhvr>
                                        <p:cTn id="19" dur="2000"/>
                                        <p:tgtEl>
                                          <p:spTgt spid="19866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8671"/>
                                        </p:tgtEl>
                                        <p:attrNameLst>
                                          <p:attrName>style.visibility</p:attrName>
                                        </p:attrNameLst>
                                      </p:cBhvr>
                                      <p:to>
                                        <p:strVal val="visible"/>
                                      </p:to>
                                    </p:set>
                                    <p:animEffect transition="in" filter="fade">
                                      <p:cBhvr>
                                        <p:cTn id="28" dur="2000"/>
                                        <p:tgtEl>
                                          <p:spTgt spid="19867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8676"/>
                                        </p:tgtEl>
                                        <p:attrNameLst>
                                          <p:attrName>style.visibility</p:attrName>
                                        </p:attrNameLst>
                                      </p:cBhvr>
                                      <p:to>
                                        <p:strVal val="visible"/>
                                      </p:to>
                                    </p:set>
                                    <p:animEffect transition="in" filter="fade">
                                      <p:cBhvr>
                                        <p:cTn id="31" dur="2000"/>
                                        <p:tgtEl>
                                          <p:spTgt spid="198676"/>
                                        </p:tgtEl>
                                      </p:cBhvr>
                                    </p:animEffect>
                                  </p:childTnLst>
                                </p:cTn>
                              </p:par>
                            </p:childTnLst>
                          </p:cTn>
                        </p:par>
                        <p:par>
                          <p:cTn id="32" fill="hold" nodeType="afterGroup">
                            <p:stCondLst>
                              <p:cond delay="2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nimBg="1"/>
      <p:bldP spid="198665" grpId="0" animBg="1"/>
      <p:bldP spid="198667" grpId="0" animBg="1"/>
      <p:bldP spid="198671" grpId="0" animBg="1"/>
      <p:bldP spid="19867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4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4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defRPr/>
            </a:pPr>
            <a:r>
              <a:rPr lang="en-US" dirty="0" smtClean="0"/>
              <a:t>Feedbacks</a:t>
            </a:r>
            <a:endParaRPr lang="en-US" dirty="0" smtClean="0"/>
          </a:p>
        </p:txBody>
      </p:sp>
      <p:sp>
        <p:nvSpPr>
          <p:cNvPr id="210947" name="Rectangle 3"/>
          <p:cNvSpPr>
            <a:spLocks noGrp="1" noChangeArrowheads="1"/>
          </p:cNvSpPr>
          <p:nvPr>
            <p:ph type="body" idx="1"/>
          </p:nvPr>
        </p:nvSpPr>
        <p:spPr/>
        <p:txBody>
          <a:bodyPr/>
          <a:lstStyle/>
          <a:p>
            <a:pPr eaLnBrk="1" hangingPunct="1"/>
            <a:r>
              <a:rPr lang="en-US" dirty="0" smtClean="0">
                <a:solidFill>
                  <a:srgbClr val="FFFF00"/>
                </a:solidFill>
              </a:rPr>
              <a:t>Feedbacks</a:t>
            </a:r>
            <a:r>
              <a:rPr lang="en-US" dirty="0" smtClean="0"/>
              <a:t>-</a:t>
            </a:r>
            <a:r>
              <a:rPr lang="en-US" dirty="0" smtClean="0"/>
              <a:t> Responses to change in temperature that accentuate </a:t>
            </a:r>
            <a:r>
              <a:rPr lang="en-US" dirty="0" smtClean="0"/>
              <a:t>or oppose change</a:t>
            </a:r>
            <a:r>
              <a:rPr lang="en-US" dirty="0" smtClean="0"/>
              <a:t> </a:t>
            </a:r>
          </a:p>
          <a:p>
            <a:pPr eaLnBrk="1" hangingPunct="1"/>
            <a:r>
              <a:rPr lang="en-US" dirty="0" smtClean="0"/>
              <a:t>Positive </a:t>
            </a:r>
            <a:r>
              <a:rPr lang="en-US" dirty="0" smtClean="0"/>
              <a:t>Feedbacks </a:t>
            </a:r>
            <a:endParaRPr lang="en-US" dirty="0" smtClean="0"/>
          </a:p>
          <a:p>
            <a:pPr lvl="1" eaLnBrk="1" hangingPunct="1"/>
            <a:r>
              <a:rPr lang="en-US" dirty="0" smtClean="0"/>
              <a:t>Melting of ice reduces </a:t>
            </a:r>
            <a:r>
              <a:rPr lang="en-US" dirty="0" err="1" smtClean="0"/>
              <a:t>albedo</a:t>
            </a:r>
            <a:r>
              <a:rPr lang="en-US" dirty="0" smtClean="0"/>
              <a:t> raises Temp</a:t>
            </a:r>
          </a:p>
          <a:p>
            <a:pPr lvl="1" eaLnBrk="1" hangingPunct="1"/>
            <a:r>
              <a:rPr lang="en-US" dirty="0" smtClean="0"/>
              <a:t>More evaporation increases water vapor absorbs LW raises </a:t>
            </a:r>
            <a:r>
              <a:rPr lang="en-US" dirty="0" smtClean="0"/>
              <a:t>T</a:t>
            </a:r>
            <a:endParaRPr lang="en-US" dirty="0" smtClean="0"/>
          </a:p>
          <a:p>
            <a:pPr eaLnBrk="1" hangingPunct="1"/>
            <a:r>
              <a:rPr lang="en-US" dirty="0" smtClean="0"/>
              <a:t>Negative Feedbacks </a:t>
            </a:r>
          </a:p>
          <a:p>
            <a:pPr lvl="1" eaLnBrk="1" hangingPunct="1"/>
            <a:r>
              <a:rPr lang="en-US" dirty="0" smtClean="0"/>
              <a:t>More Temp means more convection means more clouds increasing </a:t>
            </a:r>
            <a:r>
              <a:rPr lang="en-US" dirty="0" err="1" smtClean="0"/>
              <a:t>albedo</a:t>
            </a:r>
            <a:endParaRPr lang="en-US" dirty="0" smtClean="0"/>
          </a:p>
          <a:p>
            <a:pPr lvl="1" eaLnBrk="1" hangingPunct="1">
              <a:buNone/>
            </a:pPr>
            <a:endParaRPr lang="en-US"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Effect transition="in" filter="slide(fromBottom)">
                                      <p:cBhvr>
                                        <p:cTn id="7" dur="500"/>
                                        <p:tgtEl>
                                          <p:spTgt spid="210947">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0947">
                                            <p:txEl>
                                              <p:pRg st="1" end="1"/>
                                            </p:txEl>
                                          </p:spTgt>
                                        </p:tgtEl>
                                        <p:attrNameLst>
                                          <p:attrName>style.visibility</p:attrName>
                                        </p:attrNameLst>
                                      </p:cBhvr>
                                      <p:to>
                                        <p:strVal val="visible"/>
                                      </p:to>
                                    </p:set>
                                    <p:animEffect transition="in" filter="slide(fromBottom)">
                                      <p:cBhvr>
                                        <p:cTn id="11" dur="500"/>
                                        <p:tgtEl>
                                          <p:spTgt spid="210947">
                                            <p:txEl>
                                              <p:pRg st="1" end="1"/>
                                            </p:txEl>
                                          </p:spTgt>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10947">
                                            <p:txEl>
                                              <p:pRg st="2" end="2"/>
                                            </p:txEl>
                                          </p:spTgt>
                                        </p:tgtEl>
                                        <p:attrNameLst>
                                          <p:attrName>style.visibility</p:attrName>
                                        </p:attrNameLst>
                                      </p:cBhvr>
                                      <p:to>
                                        <p:strVal val="visible"/>
                                      </p:to>
                                    </p:set>
                                    <p:animEffect transition="in" filter="slide(fromBottom)">
                                      <p:cBhvr>
                                        <p:cTn id="15" dur="500"/>
                                        <p:tgtEl>
                                          <p:spTgt spid="210947">
                                            <p:txEl>
                                              <p:pRg st="2" end="2"/>
                                            </p:txEl>
                                          </p:spTgt>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210947">
                                            <p:txEl>
                                              <p:pRg st="3" end="3"/>
                                            </p:txEl>
                                          </p:spTgt>
                                        </p:tgtEl>
                                        <p:attrNameLst>
                                          <p:attrName>style.visibility</p:attrName>
                                        </p:attrNameLst>
                                      </p:cBhvr>
                                      <p:to>
                                        <p:strVal val="visible"/>
                                      </p:to>
                                    </p:set>
                                    <p:animEffect transition="in" filter="slide(fromBottom)">
                                      <p:cBhvr>
                                        <p:cTn id="19" dur="500"/>
                                        <p:tgtEl>
                                          <p:spTgt spid="210947">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210947">
                                            <p:txEl>
                                              <p:pRg st="4" end="4"/>
                                            </p:txEl>
                                          </p:spTgt>
                                        </p:tgtEl>
                                        <p:attrNameLst>
                                          <p:attrName>style.visibility</p:attrName>
                                        </p:attrNameLst>
                                      </p:cBhvr>
                                      <p:to>
                                        <p:strVal val="visible"/>
                                      </p:to>
                                    </p:set>
                                    <p:animEffect transition="in" filter="slide(fromBottom)">
                                      <p:cBhvr>
                                        <p:cTn id="24" dur="500"/>
                                        <p:tgtEl>
                                          <p:spTgt spid="21094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10947">
                                            <p:txEl>
                                              <p:pRg st="5" end="5"/>
                                            </p:txEl>
                                          </p:spTgt>
                                        </p:tgtEl>
                                        <p:attrNameLst>
                                          <p:attrName>style.visibility</p:attrName>
                                        </p:attrNameLst>
                                      </p:cBhvr>
                                      <p:to>
                                        <p:strVal val="visible"/>
                                      </p:to>
                                    </p:set>
                                    <p:animEffect transition="in" filter="slide(fromBottom)">
                                      <p:cBhvr>
                                        <p:cTn id="29" dur="500"/>
                                        <p:tgtEl>
                                          <p:spTgt spid="2109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841375"/>
            <a:ext cx="9144000" cy="6016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8899" name="Rectangle 3"/>
          <p:cNvSpPr>
            <a:spLocks noGrp="1" noChangeArrowheads="1"/>
          </p:cNvSpPr>
          <p:nvPr>
            <p:ph type="title"/>
          </p:nvPr>
        </p:nvSpPr>
        <p:spPr/>
        <p:txBody>
          <a:bodyPr/>
          <a:lstStyle/>
          <a:p>
            <a:pPr eaLnBrk="1" hangingPunct="1">
              <a:defRPr/>
            </a:pPr>
            <a:r>
              <a:rPr lang="en-US" sz="3200" smtClean="0"/>
              <a:t>Ice Ages (Glacials &amp; Interglacials)</a:t>
            </a:r>
          </a:p>
        </p:txBody>
      </p:sp>
      <p:pic>
        <p:nvPicPr>
          <p:cNvPr id="69636" name="Picture 4" descr="Image:Phanerozoic Climate Change Rev.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363" y="857250"/>
            <a:ext cx="8037512"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3" name="Line 7"/>
          <p:cNvSpPr>
            <a:spLocks noChangeShapeType="1"/>
          </p:cNvSpPr>
          <p:nvPr/>
        </p:nvSpPr>
        <p:spPr bwMode="auto">
          <a:xfrm>
            <a:off x="5278438" y="1974850"/>
            <a:ext cx="1277937" cy="527050"/>
          </a:xfrm>
          <a:prstGeom prst="line">
            <a:avLst/>
          </a:prstGeom>
          <a:noFill/>
          <a:ln w="1270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08904" name="Text Box 8"/>
          <p:cNvSpPr txBox="1">
            <a:spLocks noChangeArrowheads="1"/>
          </p:cNvSpPr>
          <p:nvPr/>
        </p:nvSpPr>
        <p:spPr bwMode="auto">
          <a:xfrm>
            <a:off x="200025" y="836613"/>
            <a:ext cx="5372100" cy="5578475"/>
          </a:xfrm>
          <a:prstGeom prst="rect">
            <a:avLst/>
          </a:prstGeom>
          <a:solidFill>
            <a:srgbClr val="FFFFFF"/>
          </a:solidFill>
          <a:ln w="9525">
            <a:solidFill>
              <a:srgbClr val="FF0000"/>
            </a:solidFill>
            <a:miter lim="800000"/>
            <a:headEnd/>
            <a:tailEnd/>
          </a:ln>
          <a:effectLst>
            <a:outerShdw dist="35921" dir="2700000" algn="ctr" rotWithShape="0">
              <a:schemeClr val="bg2"/>
            </a:outerShdw>
          </a:effectLst>
        </p:spPr>
        <p:txBody>
          <a:bodyPr>
            <a:spAutoFit/>
          </a:bodyPr>
          <a:lstStyle/>
          <a:p>
            <a:pPr>
              <a:spcBef>
                <a:spcPct val="50000"/>
              </a:spcBef>
              <a:defRPr/>
            </a:pPr>
            <a:r>
              <a:rPr lang="en-US" b="1" i="1">
                <a:solidFill>
                  <a:srgbClr val="FF0000"/>
                </a:solidFill>
                <a:latin typeface="Arial" charset="0"/>
              </a:rPr>
              <a:t>Conditions of the last Warm Interval…</a:t>
            </a:r>
          </a:p>
          <a:p>
            <a:pPr lvl="1">
              <a:spcBef>
                <a:spcPct val="50000"/>
              </a:spcBef>
              <a:defRPr/>
            </a:pPr>
            <a:r>
              <a:rPr lang="en-US" b="1" i="1">
                <a:solidFill>
                  <a:srgbClr val="FF0000"/>
                </a:solidFill>
                <a:latin typeface="Arial" charset="0"/>
              </a:rPr>
              <a:t>Global Average Temp. 5 to 15 C (9 to 27 F) higher than present</a:t>
            </a:r>
          </a:p>
          <a:p>
            <a:pPr lvl="1">
              <a:spcBef>
                <a:spcPct val="50000"/>
              </a:spcBef>
              <a:defRPr/>
            </a:pPr>
            <a:r>
              <a:rPr lang="en-US" b="1" i="1">
                <a:solidFill>
                  <a:srgbClr val="FF0000"/>
                </a:solidFill>
                <a:latin typeface="Arial" charset="0"/>
              </a:rPr>
              <a:t>Sea Level 150 to 200m (490 to 650ft) higher than present</a:t>
            </a:r>
          </a:p>
          <a:p>
            <a:pPr>
              <a:spcBef>
                <a:spcPct val="50000"/>
              </a:spcBef>
              <a:defRPr/>
            </a:pPr>
            <a:r>
              <a:rPr lang="en-US" b="1" i="1">
                <a:solidFill>
                  <a:srgbClr val="FF0000"/>
                </a:solidFill>
                <a:latin typeface="Arial" charset="0"/>
              </a:rPr>
              <a:t>These conditions are FAR MORE EXTREME than what is presently predicted for our current rate of Global Warming!</a:t>
            </a:r>
          </a:p>
          <a:p>
            <a:pPr lvl="1">
              <a:spcBef>
                <a:spcPct val="50000"/>
              </a:spcBef>
              <a:defRPr/>
            </a:pPr>
            <a:r>
              <a:rPr lang="en-US" b="1" i="1">
                <a:solidFill>
                  <a:srgbClr val="FF0000"/>
                </a:solidFill>
                <a:latin typeface="Arial" charset="0"/>
              </a:rPr>
              <a:t>The point is that our planet is more than capable of achieving higher temperatures…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8904">
                                            <p:bg/>
                                          </p:spTgt>
                                        </p:tgtEl>
                                        <p:attrNameLst>
                                          <p:attrName>style.visibility</p:attrName>
                                        </p:attrNameLst>
                                      </p:cBhvr>
                                      <p:to>
                                        <p:strVal val="visible"/>
                                      </p:to>
                                    </p:set>
                                    <p:animEffect transition="in" filter="wipe(down)">
                                      <p:cBhvr>
                                        <p:cTn id="7" dur="500"/>
                                        <p:tgtEl>
                                          <p:spTgt spid="208904">
                                            <p:bg/>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8903"/>
                                        </p:tgtEl>
                                        <p:attrNameLst>
                                          <p:attrName>style.visibility</p:attrName>
                                        </p:attrNameLst>
                                      </p:cBhvr>
                                      <p:to>
                                        <p:strVal val="visible"/>
                                      </p:to>
                                    </p:set>
                                    <p:animEffect transition="in" filter="wipe(left)">
                                      <p:cBhvr>
                                        <p:cTn id="11" dur="500"/>
                                        <p:tgtEl>
                                          <p:spTgt spid="208903"/>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08904">
                                            <p:txEl>
                                              <p:pRg st="0" end="0"/>
                                            </p:txEl>
                                          </p:spTgt>
                                        </p:tgtEl>
                                        <p:attrNameLst>
                                          <p:attrName>style.visibility</p:attrName>
                                        </p:attrNameLst>
                                      </p:cBhvr>
                                      <p:to>
                                        <p:strVal val="visible"/>
                                      </p:to>
                                    </p:set>
                                    <p:animEffect transition="in" filter="wipe(down)">
                                      <p:cBhvr>
                                        <p:cTn id="15" dur="500"/>
                                        <p:tgtEl>
                                          <p:spTgt spid="208904">
                                            <p:txEl>
                                              <p:pRg st="0" end="0"/>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8904">
                                            <p:txEl>
                                              <p:pRg st="1" end="1"/>
                                            </p:txEl>
                                          </p:spTgt>
                                        </p:tgtEl>
                                        <p:attrNameLst>
                                          <p:attrName>style.visibility</p:attrName>
                                        </p:attrNameLst>
                                      </p:cBhvr>
                                      <p:to>
                                        <p:strVal val="visible"/>
                                      </p:to>
                                    </p:set>
                                    <p:animEffect transition="in" filter="wipe(down)">
                                      <p:cBhvr>
                                        <p:cTn id="19" dur="500"/>
                                        <p:tgtEl>
                                          <p:spTgt spid="208904">
                                            <p:txEl>
                                              <p:pRg st="1" end="1"/>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08904">
                                            <p:txEl>
                                              <p:pRg st="2" end="2"/>
                                            </p:txEl>
                                          </p:spTgt>
                                        </p:tgtEl>
                                        <p:attrNameLst>
                                          <p:attrName>style.visibility</p:attrName>
                                        </p:attrNameLst>
                                      </p:cBhvr>
                                      <p:to>
                                        <p:strVal val="visible"/>
                                      </p:to>
                                    </p:set>
                                    <p:animEffect transition="in" filter="wipe(down)">
                                      <p:cBhvr>
                                        <p:cTn id="23" dur="500"/>
                                        <p:tgtEl>
                                          <p:spTgt spid="20890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8904">
                                            <p:txEl>
                                              <p:pRg st="3" end="3"/>
                                            </p:txEl>
                                          </p:spTgt>
                                        </p:tgtEl>
                                        <p:attrNameLst>
                                          <p:attrName>style.visibility</p:attrName>
                                        </p:attrNameLst>
                                      </p:cBhvr>
                                      <p:to>
                                        <p:strVal val="visible"/>
                                      </p:to>
                                    </p:set>
                                    <p:animEffect transition="in" filter="wipe(down)">
                                      <p:cBhvr>
                                        <p:cTn id="28" dur="500"/>
                                        <p:tgtEl>
                                          <p:spTgt spid="208904">
                                            <p:txEl>
                                              <p:pRg st="3" end="3"/>
                                            </p:txEl>
                                          </p:spTgt>
                                        </p:tgtEl>
                                      </p:cBhvr>
                                    </p:animEffect>
                                  </p:childTnLst>
                                </p:cTn>
                              </p:par>
                            </p:childTnLst>
                          </p:cTn>
                        </p:par>
                        <p:par>
                          <p:cTn id="29" fill="hold" nodeType="afterGroup">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08904">
                                            <p:txEl>
                                              <p:pRg st="4" end="4"/>
                                            </p:txEl>
                                          </p:spTgt>
                                        </p:tgtEl>
                                        <p:attrNameLst>
                                          <p:attrName>style.visibility</p:attrName>
                                        </p:attrNameLst>
                                      </p:cBhvr>
                                      <p:to>
                                        <p:strVal val="visible"/>
                                      </p:to>
                                    </p:set>
                                    <p:animEffect transition="in" filter="wipe(down)">
                                      <p:cBhvr>
                                        <p:cTn id="32" dur="500"/>
                                        <p:tgtEl>
                                          <p:spTgt spid="2089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3" grpId="0" animBg="1"/>
      <p:bldP spid="208904"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defRPr/>
            </a:pPr>
            <a:r>
              <a:rPr lang="en-US" smtClean="0"/>
              <a:t>The Future?</a:t>
            </a:r>
          </a:p>
        </p:txBody>
      </p:sp>
      <p:sp>
        <p:nvSpPr>
          <p:cNvPr id="210947" name="Rectangle 3"/>
          <p:cNvSpPr>
            <a:spLocks noGrp="1" noChangeArrowheads="1"/>
          </p:cNvSpPr>
          <p:nvPr>
            <p:ph type="body" idx="1"/>
          </p:nvPr>
        </p:nvSpPr>
        <p:spPr/>
        <p:txBody>
          <a:bodyPr/>
          <a:lstStyle/>
          <a:p>
            <a:pPr eaLnBrk="1" hangingPunct="1"/>
            <a:r>
              <a:rPr lang="en-US" dirty="0" smtClean="0"/>
              <a:t>This compares to projections for the next </a:t>
            </a:r>
            <a:r>
              <a:rPr lang="en-US" b="1" i="1" dirty="0" smtClean="0"/>
              <a:t>100 years</a:t>
            </a:r>
            <a:r>
              <a:rPr lang="en-US" dirty="0" smtClean="0"/>
              <a:t> of</a:t>
            </a:r>
          </a:p>
          <a:p>
            <a:pPr lvl="1" eaLnBrk="1" hangingPunct="1"/>
            <a:r>
              <a:rPr lang="en-US" dirty="0" smtClean="0"/>
              <a:t>Between 2 and 6 C (3 and 11 F)</a:t>
            </a:r>
          </a:p>
          <a:p>
            <a:pPr lvl="1" eaLnBrk="1" hangingPunct="1"/>
            <a:r>
              <a:rPr lang="en-US" dirty="0" smtClean="0"/>
              <a:t>0.1 and 0.9 m (0.3 and 3 ft)</a:t>
            </a:r>
          </a:p>
          <a:p>
            <a:pPr lvl="2" eaLnBrk="1" hangingPunct="1"/>
            <a:r>
              <a:rPr lang="en-US" dirty="0" smtClean="0"/>
              <a:t>Assuming that neither </a:t>
            </a:r>
            <a:r>
              <a:rPr lang="en-US" dirty="0" smtClean="0">
                <a:solidFill>
                  <a:srgbClr val="FFFF00"/>
                </a:solidFill>
              </a:rPr>
              <a:t>Greenland</a:t>
            </a:r>
            <a:r>
              <a:rPr lang="en-US" dirty="0" smtClean="0"/>
              <a:t> nor the West Antarctic Ice Shelf melt</a:t>
            </a:r>
          </a:p>
          <a:p>
            <a:pPr lvl="3" eaLnBrk="1" hangingPunct="1"/>
            <a:r>
              <a:rPr lang="en-US" dirty="0" smtClean="0"/>
              <a:t>Upon the occurrence of EITHER event sea levels would rise 20ft!</a:t>
            </a:r>
          </a:p>
          <a:p>
            <a:pPr lvl="1" eaLnBrk="1" hangingPunct="1"/>
            <a:r>
              <a:rPr lang="en-US" i="1" dirty="0" smtClean="0"/>
              <a:t>IF</a:t>
            </a:r>
            <a:r>
              <a:rPr lang="en-US" dirty="0" smtClean="0"/>
              <a:t> the warming that we are presently experiencing continues unabated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Effect transition="in" filter="slide(fromBottom)">
                                      <p:cBhvr>
                                        <p:cTn id="7" dur="500"/>
                                        <p:tgtEl>
                                          <p:spTgt spid="210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10947">
                                            <p:txEl>
                                              <p:pRg st="1" end="1"/>
                                            </p:txEl>
                                          </p:spTgt>
                                        </p:tgtEl>
                                        <p:attrNameLst>
                                          <p:attrName>style.visibility</p:attrName>
                                        </p:attrNameLst>
                                      </p:cBhvr>
                                      <p:to>
                                        <p:strVal val="visible"/>
                                      </p:to>
                                    </p:set>
                                    <p:animEffect transition="in" filter="slide(fromBottom)">
                                      <p:cBhvr>
                                        <p:cTn id="12" dur="500"/>
                                        <p:tgtEl>
                                          <p:spTgt spid="210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10947">
                                            <p:txEl>
                                              <p:pRg st="2" end="2"/>
                                            </p:txEl>
                                          </p:spTgt>
                                        </p:tgtEl>
                                        <p:attrNameLst>
                                          <p:attrName>style.visibility</p:attrName>
                                        </p:attrNameLst>
                                      </p:cBhvr>
                                      <p:to>
                                        <p:strVal val="visible"/>
                                      </p:to>
                                    </p:set>
                                    <p:animEffect transition="in" filter="slide(fromBottom)">
                                      <p:cBhvr>
                                        <p:cTn id="17" dur="500"/>
                                        <p:tgtEl>
                                          <p:spTgt spid="210947">
                                            <p:txEl>
                                              <p:pRg st="2" end="2"/>
                                            </p:txEl>
                                          </p:spTgt>
                                        </p:tgtEl>
                                      </p:cBhvr>
                                    </p:animEffect>
                                  </p:childTnLst>
                                </p:cTn>
                              </p:par>
                            </p:childTnLst>
                          </p:cTn>
                        </p:par>
                        <p:par>
                          <p:cTn id="18" fill="hold" nodeType="afterGroup">
                            <p:stCondLst>
                              <p:cond delay="500"/>
                            </p:stCondLst>
                            <p:childTnLst>
                              <p:par>
                                <p:cTn id="19" presetID="12" presetClass="entr" presetSubtype="4" fill="hold" nodeType="afterEffect">
                                  <p:stCondLst>
                                    <p:cond delay="0"/>
                                  </p:stCondLst>
                                  <p:childTnLst>
                                    <p:set>
                                      <p:cBhvr>
                                        <p:cTn id="20" dur="1" fill="hold">
                                          <p:stCondLst>
                                            <p:cond delay="0"/>
                                          </p:stCondLst>
                                        </p:cTn>
                                        <p:tgtEl>
                                          <p:spTgt spid="210947">
                                            <p:txEl>
                                              <p:pRg st="3" end="3"/>
                                            </p:txEl>
                                          </p:spTgt>
                                        </p:tgtEl>
                                        <p:attrNameLst>
                                          <p:attrName>style.visibility</p:attrName>
                                        </p:attrNameLst>
                                      </p:cBhvr>
                                      <p:to>
                                        <p:strVal val="visible"/>
                                      </p:to>
                                    </p:set>
                                    <p:animEffect transition="in" filter="slide(fromBottom)">
                                      <p:cBhvr>
                                        <p:cTn id="21" dur="500"/>
                                        <p:tgtEl>
                                          <p:spTgt spid="21094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210947">
                                            <p:txEl>
                                              <p:pRg st="4" end="4"/>
                                            </p:txEl>
                                          </p:spTgt>
                                        </p:tgtEl>
                                        <p:attrNameLst>
                                          <p:attrName>style.visibility</p:attrName>
                                        </p:attrNameLst>
                                      </p:cBhvr>
                                      <p:to>
                                        <p:strVal val="visible"/>
                                      </p:to>
                                    </p:set>
                                    <p:animEffect transition="in" filter="slide(fromBottom)">
                                      <p:cBhvr>
                                        <p:cTn id="26" dur="500"/>
                                        <p:tgtEl>
                                          <p:spTgt spid="21094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210947">
                                            <p:txEl>
                                              <p:pRg st="5" end="5"/>
                                            </p:txEl>
                                          </p:spTgt>
                                        </p:tgtEl>
                                        <p:attrNameLst>
                                          <p:attrName>style.visibility</p:attrName>
                                        </p:attrNameLst>
                                      </p:cBhvr>
                                      <p:to>
                                        <p:strVal val="visible"/>
                                      </p:to>
                                    </p:set>
                                    <p:animEffect transition="in" filter="slide(fromBottom)">
                                      <p:cBhvr>
                                        <p:cTn id="31" dur="500"/>
                                        <p:tgtEl>
                                          <p:spTgt spid="2109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4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b="1" smtClean="0"/>
              <a:t>Scales Of Climate Change</a:t>
            </a:r>
          </a:p>
        </p:txBody>
      </p:sp>
      <p:sp>
        <p:nvSpPr>
          <p:cNvPr id="80899" name="Rectangle 3"/>
          <p:cNvSpPr>
            <a:spLocks noGrp="1" noChangeArrowheads="1"/>
          </p:cNvSpPr>
          <p:nvPr>
            <p:ph type="body" idx="1"/>
          </p:nvPr>
        </p:nvSpPr>
        <p:spPr/>
        <p:txBody>
          <a:bodyPr/>
          <a:lstStyle/>
          <a:p>
            <a:pPr eaLnBrk="1" hangingPunct="1"/>
            <a:r>
              <a:rPr lang="en-US" dirty="0" smtClean="0"/>
              <a:t>Each scale of change has different fundamental causes of climatic change</a:t>
            </a:r>
          </a:p>
          <a:p>
            <a:pPr lvl="1" eaLnBrk="1" hangingPunct="1"/>
            <a:r>
              <a:rPr lang="en-US" dirty="0" smtClean="0"/>
              <a:t>But those causes may overlap and combine to create exaggerated effects. For example:</a:t>
            </a:r>
          </a:p>
          <a:p>
            <a:pPr eaLnBrk="1" hangingPunct="1"/>
            <a:r>
              <a:rPr lang="en-US" dirty="0" smtClean="0"/>
              <a:t>Very long term – Plate Tectonics</a:t>
            </a:r>
          </a:p>
          <a:p>
            <a:pPr eaLnBrk="1" hangingPunct="1"/>
            <a:r>
              <a:rPr lang="en-US" dirty="0" smtClean="0"/>
              <a:t>Long term – </a:t>
            </a:r>
            <a:r>
              <a:rPr lang="en-US" dirty="0" err="1" smtClean="0">
                <a:solidFill>
                  <a:srgbClr val="FFFF00"/>
                </a:solidFill>
              </a:rPr>
              <a:t>Milankovitch</a:t>
            </a:r>
            <a:r>
              <a:rPr lang="en-US" dirty="0" smtClean="0"/>
              <a:t> cycles</a:t>
            </a:r>
          </a:p>
          <a:p>
            <a:pPr eaLnBrk="1" hangingPunct="1"/>
            <a:r>
              <a:rPr lang="en-US" dirty="0" smtClean="0"/>
              <a:t>Short term – Feedback effects</a:t>
            </a:r>
          </a:p>
          <a:p>
            <a:pPr eaLnBrk="1" hangingPunct="1"/>
            <a:r>
              <a:rPr lang="en-US" dirty="0" smtClean="0"/>
              <a:t>Decadal – ENSO events, Sun-Spot activity, changes in atmospheric gases…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slide(fromBottom)">
                                      <p:cBhvr>
                                        <p:cTn id="7" dur="500"/>
                                        <p:tgtEl>
                                          <p:spTgt spid="80899">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80899">
                                            <p:txEl>
                                              <p:pRg st="1" end="1"/>
                                            </p:txEl>
                                          </p:spTgt>
                                        </p:tgtEl>
                                        <p:attrNameLst>
                                          <p:attrName>style.visibility</p:attrName>
                                        </p:attrNameLst>
                                      </p:cBhvr>
                                      <p:to>
                                        <p:strVal val="visible"/>
                                      </p:to>
                                    </p:set>
                                    <p:animEffect transition="in" filter="slide(fromBottom)">
                                      <p:cBhvr>
                                        <p:cTn id="11" dur="500"/>
                                        <p:tgtEl>
                                          <p:spTgt spid="8089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80899">
                                            <p:txEl>
                                              <p:pRg st="2" end="2"/>
                                            </p:txEl>
                                          </p:spTgt>
                                        </p:tgtEl>
                                        <p:attrNameLst>
                                          <p:attrName>style.visibility</p:attrName>
                                        </p:attrNameLst>
                                      </p:cBhvr>
                                      <p:to>
                                        <p:strVal val="visible"/>
                                      </p:to>
                                    </p:set>
                                    <p:animEffect transition="in" filter="slide(fromBottom)">
                                      <p:cBhvr>
                                        <p:cTn id="16" dur="500"/>
                                        <p:tgtEl>
                                          <p:spTgt spid="8089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80899">
                                            <p:txEl>
                                              <p:pRg st="3" end="3"/>
                                            </p:txEl>
                                          </p:spTgt>
                                        </p:tgtEl>
                                        <p:attrNameLst>
                                          <p:attrName>style.visibility</p:attrName>
                                        </p:attrNameLst>
                                      </p:cBhvr>
                                      <p:to>
                                        <p:strVal val="visible"/>
                                      </p:to>
                                    </p:set>
                                    <p:animEffect transition="in" filter="slide(fromBottom)">
                                      <p:cBhvr>
                                        <p:cTn id="21" dur="500"/>
                                        <p:tgtEl>
                                          <p:spTgt spid="80899">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80899">
                                            <p:txEl>
                                              <p:pRg st="4" end="4"/>
                                            </p:txEl>
                                          </p:spTgt>
                                        </p:tgtEl>
                                        <p:attrNameLst>
                                          <p:attrName>style.visibility</p:attrName>
                                        </p:attrNameLst>
                                      </p:cBhvr>
                                      <p:to>
                                        <p:strVal val="visible"/>
                                      </p:to>
                                    </p:set>
                                    <p:animEffect transition="in" filter="slide(fromBottom)">
                                      <p:cBhvr>
                                        <p:cTn id="26" dur="500"/>
                                        <p:tgtEl>
                                          <p:spTgt spid="80899">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80899">
                                            <p:txEl>
                                              <p:pRg st="5" end="5"/>
                                            </p:txEl>
                                          </p:spTgt>
                                        </p:tgtEl>
                                        <p:attrNameLst>
                                          <p:attrName>style.visibility</p:attrName>
                                        </p:attrNameLst>
                                      </p:cBhvr>
                                      <p:to>
                                        <p:strVal val="visible"/>
                                      </p:to>
                                    </p:set>
                                    <p:animEffect transition="in" filter="slide(fromBottom)">
                                      <p:cBhvr>
                                        <p:cTn id="31" dur="500"/>
                                        <p:tgtEl>
                                          <p:spTgt spid="8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sz="3200" smtClean="0"/>
              <a:t>Koeppen Classification System</a:t>
            </a:r>
          </a:p>
        </p:txBody>
      </p:sp>
      <p:sp>
        <p:nvSpPr>
          <p:cNvPr id="76803" name="Rectangle 3"/>
          <p:cNvSpPr>
            <a:spLocks noGrp="1" noChangeArrowheads="1"/>
          </p:cNvSpPr>
          <p:nvPr>
            <p:ph type="body" idx="1"/>
          </p:nvPr>
        </p:nvSpPr>
        <p:spPr/>
        <p:txBody>
          <a:bodyPr/>
          <a:lstStyle/>
          <a:p>
            <a:pPr eaLnBrk="1" hangingPunct="1">
              <a:lnSpc>
                <a:spcPct val="90000"/>
              </a:lnSpc>
            </a:pPr>
            <a:r>
              <a:rPr lang="en-US" dirty="0" smtClean="0"/>
              <a:t>Classifies the Earth’s climate</a:t>
            </a:r>
          </a:p>
          <a:p>
            <a:pPr lvl="1" eaLnBrk="1" hangingPunct="1">
              <a:lnSpc>
                <a:spcPct val="90000"/>
              </a:lnSpc>
            </a:pPr>
            <a:r>
              <a:rPr lang="en-US" dirty="0" smtClean="0"/>
              <a:t>One of many systems; one of the most commonly used.</a:t>
            </a:r>
          </a:p>
          <a:p>
            <a:pPr lvl="2" eaLnBrk="1" hangingPunct="1">
              <a:lnSpc>
                <a:spcPct val="90000"/>
              </a:lnSpc>
            </a:pPr>
            <a:r>
              <a:rPr lang="en-US" dirty="0" smtClean="0"/>
              <a:t>Developed by Vladimir </a:t>
            </a:r>
            <a:r>
              <a:rPr lang="en-US" dirty="0" err="1" smtClean="0"/>
              <a:t>Koeppen</a:t>
            </a:r>
            <a:r>
              <a:rPr lang="en-US" dirty="0" smtClean="0"/>
              <a:t>, a German climatologist, around 1900.</a:t>
            </a:r>
          </a:p>
          <a:p>
            <a:pPr lvl="1" eaLnBrk="1" hangingPunct="1">
              <a:lnSpc>
                <a:spcPct val="90000"/>
              </a:lnSpc>
            </a:pPr>
            <a:r>
              <a:rPr lang="en-US" dirty="0" smtClean="0"/>
              <a:t>Based on the concept that native </a:t>
            </a:r>
            <a:r>
              <a:rPr lang="en-US" dirty="0" smtClean="0">
                <a:solidFill>
                  <a:srgbClr val="FFFF00"/>
                </a:solidFill>
              </a:rPr>
              <a:t>vegetation</a:t>
            </a:r>
            <a:r>
              <a:rPr lang="en-US" dirty="0" smtClean="0"/>
              <a:t> is the best expression of climate</a:t>
            </a:r>
          </a:p>
          <a:p>
            <a:pPr lvl="2" eaLnBrk="1" hangingPunct="1">
              <a:lnSpc>
                <a:spcPct val="90000"/>
              </a:lnSpc>
            </a:pPr>
            <a:r>
              <a:rPr lang="en-US" dirty="0" smtClean="0"/>
              <a:t>Thus climate zone boundaries have been selected with vegetation distribution in mind.</a:t>
            </a:r>
          </a:p>
          <a:p>
            <a:pPr lvl="1" eaLnBrk="1" hangingPunct="1">
              <a:lnSpc>
                <a:spcPct val="90000"/>
              </a:lnSpc>
            </a:pPr>
            <a:r>
              <a:rPr lang="en-US" dirty="0" smtClean="0"/>
              <a:t>Combines average annual and monthly temperatures and precipitation, and the seasonality of precipitation.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slide(fromBottom)">
                                      <p:cBhvr>
                                        <p:cTn id="7" dur="500"/>
                                        <p:tgtEl>
                                          <p:spTgt spid="76803">
                                            <p:txEl>
                                              <p:pRg st="0" end="0"/>
                                            </p:txEl>
                                          </p:spTgt>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animEffect transition="in" filter="slide(fromBottom)">
                                      <p:cBhvr>
                                        <p:cTn id="11" dur="500"/>
                                        <p:tgtEl>
                                          <p:spTgt spid="76803">
                                            <p:txEl>
                                              <p:pRg st="1" end="1"/>
                                            </p:txEl>
                                          </p:spTgt>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animEffect transition="in" filter="slide(fromBottom)">
                                      <p:cBhvr>
                                        <p:cTn id="15" dur="500"/>
                                        <p:tgtEl>
                                          <p:spTgt spid="7680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76803">
                                            <p:txEl>
                                              <p:pRg st="3" end="3"/>
                                            </p:txEl>
                                          </p:spTgt>
                                        </p:tgtEl>
                                        <p:attrNameLst>
                                          <p:attrName>style.visibility</p:attrName>
                                        </p:attrNameLst>
                                      </p:cBhvr>
                                      <p:to>
                                        <p:strVal val="visible"/>
                                      </p:to>
                                    </p:set>
                                    <p:animEffect transition="in" filter="slide(fromBottom)">
                                      <p:cBhvr>
                                        <p:cTn id="20" dur="500"/>
                                        <p:tgtEl>
                                          <p:spTgt spid="76803">
                                            <p:txEl>
                                              <p:pRg st="3" end="3"/>
                                            </p:txEl>
                                          </p:spTgt>
                                        </p:tgtEl>
                                      </p:cBhvr>
                                    </p:animEffect>
                                  </p:childTnLst>
                                </p:cTn>
                              </p:par>
                            </p:childTnLst>
                          </p:cTn>
                        </p:par>
                        <p:par>
                          <p:cTn id="21" fill="hold" nodeType="afterGroup">
                            <p:stCondLst>
                              <p:cond delay="500"/>
                            </p:stCondLst>
                            <p:childTnLst>
                              <p:par>
                                <p:cTn id="22" presetID="12" presetClass="entr" presetSubtype="4" fill="hold" nodeType="afterEffect">
                                  <p:stCondLst>
                                    <p:cond delay="0"/>
                                  </p:stCondLst>
                                  <p:childTnLst>
                                    <p:set>
                                      <p:cBhvr>
                                        <p:cTn id="23" dur="1" fill="hold">
                                          <p:stCondLst>
                                            <p:cond delay="0"/>
                                          </p:stCondLst>
                                        </p:cTn>
                                        <p:tgtEl>
                                          <p:spTgt spid="76803">
                                            <p:txEl>
                                              <p:pRg st="4" end="4"/>
                                            </p:txEl>
                                          </p:spTgt>
                                        </p:tgtEl>
                                        <p:attrNameLst>
                                          <p:attrName>style.visibility</p:attrName>
                                        </p:attrNameLst>
                                      </p:cBhvr>
                                      <p:to>
                                        <p:strVal val="visible"/>
                                      </p:to>
                                    </p:set>
                                    <p:animEffect transition="in" filter="slide(fromBottom)">
                                      <p:cBhvr>
                                        <p:cTn id="24" dur="500"/>
                                        <p:tgtEl>
                                          <p:spTgt spid="76803">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76803">
                                            <p:txEl>
                                              <p:pRg st="5" end="5"/>
                                            </p:txEl>
                                          </p:spTgt>
                                        </p:tgtEl>
                                        <p:attrNameLst>
                                          <p:attrName>style.visibility</p:attrName>
                                        </p:attrNameLst>
                                      </p:cBhvr>
                                      <p:to>
                                        <p:strVal val="visible"/>
                                      </p:to>
                                    </p:set>
                                    <p:animEffect transition="in" filter="slide(fromBottom)">
                                      <p:cBhvr>
                                        <p:cTn id="29" dur="500"/>
                                        <p:tgtEl>
                                          <p:spTgt spid="768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sz="3200" smtClean="0"/>
              <a:t>Koeppen Classification System</a:t>
            </a:r>
          </a:p>
        </p:txBody>
      </p:sp>
      <p:sp>
        <p:nvSpPr>
          <p:cNvPr id="78851" name="Rectangle 3"/>
          <p:cNvSpPr>
            <a:spLocks noGrp="1" noChangeArrowheads="1"/>
          </p:cNvSpPr>
          <p:nvPr>
            <p:ph type="body" idx="1"/>
          </p:nvPr>
        </p:nvSpPr>
        <p:spPr/>
        <p:txBody>
          <a:bodyPr/>
          <a:lstStyle/>
          <a:p>
            <a:pPr eaLnBrk="1" hangingPunct="1">
              <a:lnSpc>
                <a:spcPct val="75000"/>
              </a:lnSpc>
            </a:pPr>
            <a:r>
              <a:rPr lang="en-US" sz="2800" smtClean="0"/>
              <a:t>Divides climates into 5 main groups (a 6th is based on elevation) &amp; several subtypes; each represented by a series of letters</a:t>
            </a:r>
          </a:p>
          <a:p>
            <a:pPr lvl="1" eaLnBrk="1" hangingPunct="1">
              <a:lnSpc>
                <a:spcPct val="75000"/>
              </a:lnSpc>
            </a:pPr>
            <a:r>
              <a:rPr lang="en-US" sz="2400" smtClean="0"/>
              <a:t>Group A:</a:t>
            </a:r>
          </a:p>
          <a:p>
            <a:pPr lvl="2" eaLnBrk="1" hangingPunct="1">
              <a:lnSpc>
                <a:spcPct val="75000"/>
              </a:lnSpc>
            </a:pPr>
            <a:r>
              <a:rPr lang="en-US" sz="2000" smtClean="0"/>
              <a:t>Tropical – Temp. in all months is over 18 °C (64 °F)</a:t>
            </a:r>
          </a:p>
          <a:p>
            <a:pPr lvl="1" eaLnBrk="1" hangingPunct="1">
              <a:lnSpc>
                <a:spcPct val="75000"/>
              </a:lnSpc>
            </a:pPr>
            <a:r>
              <a:rPr lang="en-US" sz="2400" smtClean="0"/>
              <a:t>Group B: </a:t>
            </a:r>
          </a:p>
          <a:p>
            <a:pPr lvl="2" eaLnBrk="1" hangingPunct="1">
              <a:lnSpc>
                <a:spcPct val="75000"/>
              </a:lnSpc>
            </a:pPr>
            <a:r>
              <a:rPr lang="en-US" sz="2000" smtClean="0"/>
              <a:t>Dry – Potential evaporation exceeds precipitation</a:t>
            </a:r>
          </a:p>
          <a:p>
            <a:pPr lvl="1" eaLnBrk="1" hangingPunct="1">
              <a:lnSpc>
                <a:spcPct val="75000"/>
              </a:lnSpc>
            </a:pPr>
            <a:r>
              <a:rPr lang="en-US" sz="2400" smtClean="0"/>
              <a:t>Group C: </a:t>
            </a:r>
          </a:p>
          <a:p>
            <a:pPr lvl="2" eaLnBrk="1" hangingPunct="1">
              <a:lnSpc>
                <a:spcPct val="75000"/>
              </a:lnSpc>
            </a:pPr>
            <a:r>
              <a:rPr lang="en-US" sz="2000" smtClean="0"/>
              <a:t>Mild Mid-Lat – Coldest months between –3 °C (27 °F) &amp; 18 °C (64 °F); summers may be hot</a:t>
            </a:r>
          </a:p>
          <a:p>
            <a:pPr lvl="1" eaLnBrk="1" hangingPunct="1">
              <a:lnSpc>
                <a:spcPct val="75000"/>
              </a:lnSpc>
            </a:pPr>
            <a:r>
              <a:rPr lang="en-US" sz="2400" smtClean="0"/>
              <a:t>Group D: </a:t>
            </a:r>
          </a:p>
          <a:p>
            <a:pPr lvl="2" eaLnBrk="1" hangingPunct="1">
              <a:lnSpc>
                <a:spcPct val="75000"/>
              </a:lnSpc>
            </a:pPr>
            <a:r>
              <a:rPr lang="en-US" sz="2000" smtClean="0"/>
              <a:t>Severe Mid-Lat – Coldest months below –3 °C (27 °F) with some snow; mild summers</a:t>
            </a:r>
          </a:p>
          <a:p>
            <a:pPr lvl="1" eaLnBrk="1" hangingPunct="1">
              <a:lnSpc>
                <a:spcPct val="75000"/>
              </a:lnSpc>
            </a:pPr>
            <a:r>
              <a:rPr lang="en-US" sz="2400" smtClean="0"/>
              <a:t>Group E: </a:t>
            </a:r>
          </a:p>
          <a:p>
            <a:pPr lvl="2" eaLnBrk="1" hangingPunct="1">
              <a:lnSpc>
                <a:spcPct val="75000"/>
              </a:lnSpc>
            </a:pPr>
            <a:r>
              <a:rPr lang="en-US" sz="2000" smtClean="0"/>
              <a:t>Polar – All months below 10 °C (50 °F)</a:t>
            </a:r>
          </a:p>
          <a:p>
            <a:pPr lvl="1" eaLnBrk="1" hangingPunct="1">
              <a:lnSpc>
                <a:spcPct val="75000"/>
              </a:lnSpc>
            </a:pPr>
            <a:r>
              <a:rPr lang="en-US" sz="2400" smtClean="0"/>
              <a:t>Group H: </a:t>
            </a:r>
          </a:p>
          <a:p>
            <a:pPr lvl="2" eaLnBrk="1" hangingPunct="1">
              <a:lnSpc>
                <a:spcPct val="75000"/>
              </a:lnSpc>
            </a:pPr>
            <a:r>
              <a:rPr lang="en-US" sz="2000" smtClean="0"/>
              <a:t>Highland – As above, due to elevation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slide(fromBottom)">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slide(fromBottom)">
                                      <p:cBhvr>
                                        <p:cTn id="12" dur="500"/>
                                        <p:tgtEl>
                                          <p:spTgt spid="78851">
                                            <p:txEl>
                                              <p:pRg st="1" end="1"/>
                                            </p:txEl>
                                          </p:spTgt>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78851">
                                            <p:txEl>
                                              <p:pRg st="2" end="2"/>
                                            </p:txEl>
                                          </p:spTgt>
                                        </p:tgtEl>
                                        <p:attrNameLst>
                                          <p:attrName>style.visibility</p:attrName>
                                        </p:attrNameLst>
                                      </p:cBhvr>
                                      <p:to>
                                        <p:strVal val="visible"/>
                                      </p:to>
                                    </p:set>
                                    <p:animEffect transition="in" filter="slide(fromBottom)">
                                      <p:cBhvr>
                                        <p:cTn id="16" dur="500"/>
                                        <p:tgtEl>
                                          <p:spTgt spid="7885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78851">
                                            <p:txEl>
                                              <p:pRg st="3" end="3"/>
                                            </p:txEl>
                                          </p:spTgt>
                                        </p:tgtEl>
                                        <p:attrNameLst>
                                          <p:attrName>style.visibility</p:attrName>
                                        </p:attrNameLst>
                                      </p:cBhvr>
                                      <p:to>
                                        <p:strVal val="visible"/>
                                      </p:to>
                                    </p:set>
                                    <p:animEffect transition="in" filter="slide(fromBottom)">
                                      <p:cBhvr>
                                        <p:cTn id="21" dur="500"/>
                                        <p:tgtEl>
                                          <p:spTgt spid="78851">
                                            <p:txEl>
                                              <p:pRg st="3" end="3"/>
                                            </p:txEl>
                                          </p:spTgt>
                                        </p:tgtEl>
                                      </p:cBhvr>
                                    </p:animEffect>
                                  </p:childTnLst>
                                </p:cTn>
                              </p:par>
                            </p:childTnLst>
                          </p:cTn>
                        </p:par>
                        <p:par>
                          <p:cTn id="22" fill="hold" nodeType="afterGroup">
                            <p:stCondLst>
                              <p:cond delay="500"/>
                            </p:stCondLst>
                            <p:childTnLst>
                              <p:par>
                                <p:cTn id="23" presetID="12" presetClass="entr" presetSubtype="4" fill="hold" nodeType="afterEffect">
                                  <p:stCondLst>
                                    <p:cond delay="0"/>
                                  </p:stCondLst>
                                  <p:childTnLst>
                                    <p:set>
                                      <p:cBhvr>
                                        <p:cTn id="24" dur="1" fill="hold">
                                          <p:stCondLst>
                                            <p:cond delay="0"/>
                                          </p:stCondLst>
                                        </p:cTn>
                                        <p:tgtEl>
                                          <p:spTgt spid="78851">
                                            <p:txEl>
                                              <p:pRg st="4" end="4"/>
                                            </p:txEl>
                                          </p:spTgt>
                                        </p:tgtEl>
                                        <p:attrNameLst>
                                          <p:attrName>style.visibility</p:attrName>
                                        </p:attrNameLst>
                                      </p:cBhvr>
                                      <p:to>
                                        <p:strVal val="visible"/>
                                      </p:to>
                                    </p:set>
                                    <p:animEffect transition="in" filter="slide(fromBottom)">
                                      <p:cBhvr>
                                        <p:cTn id="25" dur="500"/>
                                        <p:tgtEl>
                                          <p:spTgt spid="78851">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78851">
                                            <p:txEl>
                                              <p:pRg st="5" end="5"/>
                                            </p:txEl>
                                          </p:spTgt>
                                        </p:tgtEl>
                                        <p:attrNameLst>
                                          <p:attrName>style.visibility</p:attrName>
                                        </p:attrNameLst>
                                      </p:cBhvr>
                                      <p:to>
                                        <p:strVal val="visible"/>
                                      </p:to>
                                    </p:set>
                                    <p:animEffect transition="in" filter="slide(fromBottom)">
                                      <p:cBhvr>
                                        <p:cTn id="30" dur="500"/>
                                        <p:tgtEl>
                                          <p:spTgt spid="78851">
                                            <p:txEl>
                                              <p:pRg st="5" end="5"/>
                                            </p:txEl>
                                          </p:spTgt>
                                        </p:tgtEl>
                                      </p:cBhvr>
                                    </p:animEffect>
                                  </p:childTnLst>
                                </p:cTn>
                              </p:par>
                            </p:childTnLst>
                          </p:cTn>
                        </p:par>
                        <p:par>
                          <p:cTn id="31" fill="hold" nodeType="afterGroup">
                            <p:stCondLst>
                              <p:cond delay="500"/>
                            </p:stCondLst>
                            <p:childTnLst>
                              <p:par>
                                <p:cTn id="32" presetID="12" presetClass="entr" presetSubtype="4" fill="hold" nodeType="afterEffect">
                                  <p:stCondLst>
                                    <p:cond delay="0"/>
                                  </p:stCondLst>
                                  <p:childTnLst>
                                    <p:set>
                                      <p:cBhvr>
                                        <p:cTn id="33" dur="1" fill="hold">
                                          <p:stCondLst>
                                            <p:cond delay="0"/>
                                          </p:stCondLst>
                                        </p:cTn>
                                        <p:tgtEl>
                                          <p:spTgt spid="78851">
                                            <p:txEl>
                                              <p:pRg st="6" end="6"/>
                                            </p:txEl>
                                          </p:spTgt>
                                        </p:tgtEl>
                                        <p:attrNameLst>
                                          <p:attrName>style.visibility</p:attrName>
                                        </p:attrNameLst>
                                      </p:cBhvr>
                                      <p:to>
                                        <p:strVal val="visible"/>
                                      </p:to>
                                    </p:set>
                                    <p:animEffect transition="in" filter="slide(fromBottom)">
                                      <p:cBhvr>
                                        <p:cTn id="34" dur="500"/>
                                        <p:tgtEl>
                                          <p:spTgt spid="78851">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nodeType="clickEffect">
                                  <p:stCondLst>
                                    <p:cond delay="0"/>
                                  </p:stCondLst>
                                  <p:childTnLst>
                                    <p:set>
                                      <p:cBhvr>
                                        <p:cTn id="38" dur="1" fill="hold">
                                          <p:stCondLst>
                                            <p:cond delay="0"/>
                                          </p:stCondLst>
                                        </p:cTn>
                                        <p:tgtEl>
                                          <p:spTgt spid="78851">
                                            <p:txEl>
                                              <p:pRg st="7" end="7"/>
                                            </p:txEl>
                                          </p:spTgt>
                                        </p:tgtEl>
                                        <p:attrNameLst>
                                          <p:attrName>style.visibility</p:attrName>
                                        </p:attrNameLst>
                                      </p:cBhvr>
                                      <p:to>
                                        <p:strVal val="visible"/>
                                      </p:to>
                                    </p:set>
                                    <p:animEffect transition="in" filter="slide(fromBottom)">
                                      <p:cBhvr>
                                        <p:cTn id="39" dur="500"/>
                                        <p:tgtEl>
                                          <p:spTgt spid="78851">
                                            <p:txEl>
                                              <p:pRg st="7" end="7"/>
                                            </p:txEl>
                                          </p:spTgt>
                                        </p:tgtEl>
                                      </p:cBhvr>
                                    </p:animEffect>
                                  </p:childTnLst>
                                </p:cTn>
                              </p:par>
                            </p:childTnLst>
                          </p:cTn>
                        </p:par>
                        <p:par>
                          <p:cTn id="40" fill="hold" nodeType="afterGroup">
                            <p:stCondLst>
                              <p:cond delay="500"/>
                            </p:stCondLst>
                            <p:childTnLst>
                              <p:par>
                                <p:cTn id="41" presetID="12" presetClass="entr" presetSubtype="4" fill="hold" nodeType="afterEffect">
                                  <p:stCondLst>
                                    <p:cond delay="0"/>
                                  </p:stCondLst>
                                  <p:childTnLst>
                                    <p:set>
                                      <p:cBhvr>
                                        <p:cTn id="42" dur="1" fill="hold">
                                          <p:stCondLst>
                                            <p:cond delay="0"/>
                                          </p:stCondLst>
                                        </p:cTn>
                                        <p:tgtEl>
                                          <p:spTgt spid="78851">
                                            <p:txEl>
                                              <p:pRg st="8" end="8"/>
                                            </p:txEl>
                                          </p:spTgt>
                                        </p:tgtEl>
                                        <p:attrNameLst>
                                          <p:attrName>style.visibility</p:attrName>
                                        </p:attrNameLst>
                                      </p:cBhvr>
                                      <p:to>
                                        <p:strVal val="visible"/>
                                      </p:to>
                                    </p:set>
                                    <p:animEffect transition="in" filter="slide(fromBottom)">
                                      <p:cBhvr>
                                        <p:cTn id="43" dur="500"/>
                                        <p:tgtEl>
                                          <p:spTgt spid="78851">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78851">
                                            <p:txEl>
                                              <p:pRg st="9" end="9"/>
                                            </p:txEl>
                                          </p:spTgt>
                                        </p:tgtEl>
                                        <p:attrNameLst>
                                          <p:attrName>style.visibility</p:attrName>
                                        </p:attrNameLst>
                                      </p:cBhvr>
                                      <p:to>
                                        <p:strVal val="visible"/>
                                      </p:to>
                                    </p:set>
                                    <p:animEffect transition="in" filter="slide(fromBottom)">
                                      <p:cBhvr>
                                        <p:cTn id="48" dur="500"/>
                                        <p:tgtEl>
                                          <p:spTgt spid="78851">
                                            <p:txEl>
                                              <p:pRg st="9" end="9"/>
                                            </p:txEl>
                                          </p:spTgt>
                                        </p:tgtEl>
                                      </p:cBhvr>
                                    </p:animEffect>
                                  </p:childTnLst>
                                </p:cTn>
                              </p:par>
                            </p:childTnLst>
                          </p:cTn>
                        </p:par>
                        <p:par>
                          <p:cTn id="49" fill="hold" nodeType="afterGroup">
                            <p:stCondLst>
                              <p:cond delay="500"/>
                            </p:stCondLst>
                            <p:childTnLst>
                              <p:par>
                                <p:cTn id="50" presetID="12" presetClass="entr" presetSubtype="4" fill="hold" nodeType="afterEffect">
                                  <p:stCondLst>
                                    <p:cond delay="0"/>
                                  </p:stCondLst>
                                  <p:childTnLst>
                                    <p:set>
                                      <p:cBhvr>
                                        <p:cTn id="51" dur="1" fill="hold">
                                          <p:stCondLst>
                                            <p:cond delay="0"/>
                                          </p:stCondLst>
                                        </p:cTn>
                                        <p:tgtEl>
                                          <p:spTgt spid="78851">
                                            <p:txEl>
                                              <p:pRg st="10" end="10"/>
                                            </p:txEl>
                                          </p:spTgt>
                                        </p:tgtEl>
                                        <p:attrNameLst>
                                          <p:attrName>style.visibility</p:attrName>
                                        </p:attrNameLst>
                                      </p:cBhvr>
                                      <p:to>
                                        <p:strVal val="visible"/>
                                      </p:to>
                                    </p:set>
                                    <p:animEffect transition="in" filter="slide(fromBottom)">
                                      <p:cBhvr>
                                        <p:cTn id="52" dur="500"/>
                                        <p:tgtEl>
                                          <p:spTgt spid="78851">
                                            <p:txEl>
                                              <p:pRg st="10" end="1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78851">
                                            <p:txEl>
                                              <p:pRg st="11" end="11"/>
                                            </p:txEl>
                                          </p:spTgt>
                                        </p:tgtEl>
                                        <p:attrNameLst>
                                          <p:attrName>style.visibility</p:attrName>
                                        </p:attrNameLst>
                                      </p:cBhvr>
                                      <p:to>
                                        <p:strVal val="visible"/>
                                      </p:to>
                                    </p:set>
                                    <p:animEffect transition="in" filter="slide(fromBottom)">
                                      <p:cBhvr>
                                        <p:cTn id="57" dur="500"/>
                                        <p:tgtEl>
                                          <p:spTgt spid="78851">
                                            <p:txEl>
                                              <p:pRg st="11" end="11"/>
                                            </p:txEl>
                                          </p:spTgt>
                                        </p:tgtEl>
                                      </p:cBhvr>
                                    </p:animEffect>
                                  </p:childTnLst>
                                </p:cTn>
                              </p:par>
                            </p:childTnLst>
                          </p:cTn>
                        </p:par>
                        <p:par>
                          <p:cTn id="58" fill="hold" nodeType="afterGroup">
                            <p:stCondLst>
                              <p:cond delay="500"/>
                            </p:stCondLst>
                            <p:childTnLst>
                              <p:par>
                                <p:cTn id="59" presetID="12" presetClass="entr" presetSubtype="4" fill="hold" nodeType="afterEffect">
                                  <p:stCondLst>
                                    <p:cond delay="0"/>
                                  </p:stCondLst>
                                  <p:childTnLst>
                                    <p:set>
                                      <p:cBhvr>
                                        <p:cTn id="60" dur="1" fill="hold">
                                          <p:stCondLst>
                                            <p:cond delay="0"/>
                                          </p:stCondLst>
                                        </p:cTn>
                                        <p:tgtEl>
                                          <p:spTgt spid="78851">
                                            <p:txEl>
                                              <p:pRg st="12" end="12"/>
                                            </p:txEl>
                                          </p:spTgt>
                                        </p:tgtEl>
                                        <p:attrNameLst>
                                          <p:attrName>style.visibility</p:attrName>
                                        </p:attrNameLst>
                                      </p:cBhvr>
                                      <p:to>
                                        <p:strVal val="visible"/>
                                      </p:to>
                                    </p:set>
                                    <p:animEffect transition="in" filter="slide(fromBottom)">
                                      <p:cBhvr>
                                        <p:cTn id="61" dur="500"/>
                                        <p:tgtEl>
                                          <p:spTgt spid="7885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IG15_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9" name="Text Box 5"/>
          <p:cNvSpPr txBox="1">
            <a:spLocks noChangeArrowheads="1"/>
          </p:cNvSpPr>
          <p:nvPr/>
        </p:nvSpPr>
        <p:spPr bwMode="auto">
          <a:xfrm>
            <a:off x="6553200" y="6010275"/>
            <a:ext cx="2286000" cy="466725"/>
          </a:xfrm>
          <a:prstGeom prst="rect">
            <a:avLst/>
          </a:prstGeom>
          <a:solidFill>
            <a:srgbClr val="FFFFFF"/>
          </a:solidFill>
          <a:ln w="9525">
            <a:solidFill>
              <a:srgbClr val="FF0000"/>
            </a:solidFill>
            <a:miter lim="800000"/>
            <a:headEnd/>
            <a:tailEnd/>
          </a:ln>
          <a:effectLst>
            <a:outerShdw dist="71842" dir="2700000" algn="ctr" rotWithShape="0">
              <a:schemeClr val="bg2">
                <a:alpha val="50000"/>
              </a:schemeClr>
            </a:outerShdw>
          </a:effectLst>
        </p:spPr>
        <p:txBody>
          <a:bodyPr>
            <a:spAutoFit/>
          </a:bodyPr>
          <a:lstStyle/>
          <a:p>
            <a:pPr algn="ctr">
              <a:spcBef>
                <a:spcPct val="50000"/>
              </a:spcBef>
              <a:defRPr/>
            </a:pPr>
            <a:r>
              <a:rPr lang="en-US" b="1">
                <a:solidFill>
                  <a:srgbClr val="FF0000"/>
                </a:solidFill>
                <a:effectLst>
                  <a:outerShdw blurRad="38100" dist="38100" dir="2700000" algn="tl">
                    <a:srgbClr val="C0C0C0"/>
                  </a:outerShdw>
                </a:effectLst>
              </a:rPr>
              <a:t>Fig. 15-1, p. 456</a:t>
            </a: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Globe">
  <a:themeElements>
    <a:clrScheme name="Globe 7">
      <a:dk1>
        <a:srgbClr val="3B4257"/>
      </a:dk1>
      <a:lt1>
        <a:srgbClr val="FFFFFF"/>
      </a:lt1>
      <a:dk2>
        <a:srgbClr val="008080"/>
      </a:dk2>
      <a:lt2>
        <a:srgbClr val="FCF7FF"/>
      </a:lt2>
      <a:accent1>
        <a:srgbClr val="45868B"/>
      </a:accent1>
      <a:accent2>
        <a:srgbClr val="A76BC9"/>
      </a:accent2>
      <a:accent3>
        <a:srgbClr val="AAC0C0"/>
      </a:accent3>
      <a:accent4>
        <a:srgbClr val="DADADA"/>
      </a:accent4>
      <a:accent5>
        <a:srgbClr val="B0C3C4"/>
      </a:accent5>
      <a:accent6>
        <a:srgbClr val="9760B6"/>
      </a:accent6>
      <a:hlink>
        <a:srgbClr val="E1B7D0"/>
      </a:hlink>
      <a:folHlink>
        <a:srgbClr val="CCECFF"/>
      </a:folHlink>
    </a:clrScheme>
    <a:fontScheme name="Glob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003366"/>
        </a:dk1>
        <a:lt1>
          <a:srgbClr val="FFFFFF"/>
        </a:lt1>
        <a:dk2>
          <a:srgbClr val="000066"/>
        </a:dk2>
        <a:lt2>
          <a:srgbClr val="ECE7FF"/>
        </a:lt2>
        <a:accent1>
          <a:srgbClr val="8C55AB"/>
        </a:accent1>
        <a:accent2>
          <a:srgbClr val="D08908"/>
        </a:accent2>
        <a:accent3>
          <a:srgbClr val="AAAAB8"/>
        </a:accent3>
        <a:accent4>
          <a:srgbClr val="DADADA"/>
        </a:accent4>
        <a:accent5>
          <a:srgbClr val="C5B4D2"/>
        </a:accent5>
        <a:accent6>
          <a:srgbClr val="BC7C06"/>
        </a:accent6>
        <a:hlink>
          <a:srgbClr val="CC99FF"/>
        </a:hlink>
        <a:folHlink>
          <a:srgbClr val="FFE701"/>
        </a:folHlink>
      </a:clrScheme>
      <a:clrMap bg1="dk2" tx1="lt1" bg2="dk1" tx2="lt2" accent1="accent1" accent2="accent2" accent3="accent3" accent4="accent4" accent5="accent5" accent6="accent6" hlink="hlink" folHlink="folHlink"/>
    </a:extraClrScheme>
    <a:extraClrScheme>
      <a:clrScheme name="Globe 2">
        <a:dk1>
          <a:srgbClr val="336699"/>
        </a:dk1>
        <a:lt1>
          <a:srgbClr val="FFFFFF"/>
        </a:lt1>
        <a:dk2>
          <a:srgbClr val="DDDDDD"/>
        </a:dk2>
        <a:lt2>
          <a:srgbClr val="E3EBF1"/>
        </a:lt2>
        <a:accent1>
          <a:srgbClr val="4F196D"/>
        </a:accent1>
        <a:accent2>
          <a:srgbClr val="AE7EDE"/>
        </a:accent2>
        <a:accent3>
          <a:srgbClr val="EBEBEB"/>
        </a:accent3>
        <a:accent4>
          <a:srgbClr val="DADADA"/>
        </a:accent4>
        <a:accent5>
          <a:srgbClr val="B2ABBA"/>
        </a:accent5>
        <a:accent6>
          <a:srgbClr val="9D72C9"/>
        </a:accent6>
        <a:hlink>
          <a:srgbClr val="B6D6F6"/>
        </a:hlink>
        <a:folHlink>
          <a:srgbClr val="F0E500"/>
        </a:folHlink>
      </a:clrScheme>
      <a:clrMap bg1="dk2" tx1="lt1" bg2="dk1" tx2="lt2" accent1="accent1" accent2="accent2" accent3="accent3" accent4="accent4" accent5="accent5" accent6="accent6" hlink="hlink" folHlink="folHlink"/>
    </a:extraClrScheme>
    <a:extraClrScheme>
      <a:clrScheme name="Globe 3">
        <a:dk1>
          <a:srgbClr val="3E3E5C"/>
        </a:dk1>
        <a:lt1>
          <a:srgbClr val="FFFFFF"/>
        </a:lt1>
        <a:dk2>
          <a:srgbClr val="333399"/>
        </a:dk2>
        <a:lt2>
          <a:srgbClr val="FFFFFF"/>
        </a:lt2>
        <a:accent1>
          <a:srgbClr val="60597B"/>
        </a:accent1>
        <a:accent2>
          <a:srgbClr val="9D5EC0"/>
        </a:accent2>
        <a:accent3>
          <a:srgbClr val="ADADCA"/>
        </a:accent3>
        <a:accent4>
          <a:srgbClr val="DADADA"/>
        </a:accent4>
        <a:accent5>
          <a:srgbClr val="B6B5BF"/>
        </a:accent5>
        <a:accent6>
          <a:srgbClr val="8E54AE"/>
        </a:accent6>
        <a:hlink>
          <a:srgbClr val="CC99FF"/>
        </a:hlink>
        <a:folHlink>
          <a:srgbClr val="F8F8F8"/>
        </a:folHlink>
      </a:clrScheme>
      <a:clrMap bg1="dk2" tx1="lt1" bg2="dk1" tx2="lt2" accent1="accent1" accent2="accent2" accent3="accent3" accent4="accent4" accent5="accent5" accent6="accent6" hlink="hlink" folHlink="folHlink"/>
    </a:extraClrScheme>
    <a:extraClrScheme>
      <a:clrScheme name="Globe 4">
        <a:dk1>
          <a:srgbClr val="B2B2B2"/>
        </a:dk1>
        <a:lt1>
          <a:srgbClr val="FFFFFF"/>
        </a:lt1>
        <a:dk2>
          <a:srgbClr val="FFF4DD"/>
        </a:dk2>
        <a:lt2>
          <a:srgbClr val="333333"/>
        </a:lt2>
        <a:accent1>
          <a:srgbClr val="F8F8F8"/>
        </a:accent1>
        <a:accent2>
          <a:srgbClr val="808080"/>
        </a:accent2>
        <a:accent3>
          <a:srgbClr val="FFFFFF"/>
        </a:accent3>
        <a:accent4>
          <a:srgbClr val="979797"/>
        </a:accent4>
        <a:accent5>
          <a:srgbClr val="FBFBFB"/>
        </a:accent5>
        <a:accent6>
          <a:srgbClr val="737373"/>
        </a:accent6>
        <a:hlink>
          <a:srgbClr val="4D4D4D"/>
        </a:hlink>
        <a:folHlink>
          <a:srgbClr val="9900CC"/>
        </a:folHlink>
      </a:clrScheme>
      <a:clrMap bg1="lt1" tx1="dk1" bg2="lt2" tx2="dk2" accent1="accent1" accent2="accent2" accent3="accent3" accent4="accent4" accent5="accent5" accent6="accent6" hlink="hlink" folHlink="folHlink"/>
    </a:extraClrScheme>
    <a:extraClrScheme>
      <a:clrScheme name="Globe 5">
        <a:dk1>
          <a:srgbClr val="E999FF"/>
        </a:dk1>
        <a:lt1>
          <a:srgbClr val="FFFFD9"/>
        </a:lt1>
        <a:dk2>
          <a:srgbClr val="FBEFFF"/>
        </a:dk2>
        <a:lt2>
          <a:srgbClr val="777777"/>
        </a:lt2>
        <a:accent1>
          <a:srgbClr val="FFFFF7"/>
        </a:accent1>
        <a:accent2>
          <a:srgbClr val="F5C265"/>
        </a:accent2>
        <a:accent3>
          <a:srgbClr val="FFFFE9"/>
        </a:accent3>
        <a:accent4>
          <a:srgbClr val="C782DA"/>
        </a:accent4>
        <a:accent5>
          <a:srgbClr val="FFFFFA"/>
        </a:accent5>
        <a:accent6>
          <a:srgbClr val="DEB05B"/>
        </a:accent6>
        <a:hlink>
          <a:srgbClr val="CC0099"/>
        </a:hlink>
        <a:folHlink>
          <a:srgbClr val="FF9900"/>
        </a:folHlink>
      </a:clrScheme>
      <a:clrMap bg1="lt1" tx1="dk1" bg2="lt2" tx2="dk2" accent1="accent1" accent2="accent2" accent3="accent3" accent4="accent4" accent5="accent5" accent6="accent6" hlink="hlink" folHlink="folHlink"/>
    </a:extraClrScheme>
    <a:extraClrScheme>
      <a:clrScheme name="Globe 6">
        <a:dk1>
          <a:srgbClr val="CC9900"/>
        </a:dk1>
        <a:lt1>
          <a:srgbClr val="FFFFD9"/>
        </a:lt1>
        <a:dk2>
          <a:srgbClr val="FFF7FF"/>
        </a:dk2>
        <a:lt2>
          <a:srgbClr val="777777"/>
        </a:lt2>
        <a:accent1>
          <a:srgbClr val="FFFFF7"/>
        </a:accent1>
        <a:accent2>
          <a:srgbClr val="69008E"/>
        </a:accent2>
        <a:accent3>
          <a:srgbClr val="FFFFE9"/>
        </a:accent3>
        <a:accent4>
          <a:srgbClr val="AE8200"/>
        </a:accent4>
        <a:accent5>
          <a:srgbClr val="FFFFFA"/>
        </a:accent5>
        <a:accent6>
          <a:srgbClr val="5E0080"/>
        </a:accent6>
        <a:hlink>
          <a:srgbClr val="D60093"/>
        </a:hlink>
        <a:folHlink>
          <a:srgbClr val="FF9900"/>
        </a:folHlink>
      </a:clrScheme>
      <a:clrMap bg1="lt1" tx1="dk1" bg2="lt2" tx2="dk2" accent1="accent1" accent2="accent2" accent3="accent3" accent4="accent4" accent5="accent5" accent6="accent6" hlink="hlink" folHlink="folHlink"/>
    </a:extraClrScheme>
    <a:extraClrScheme>
      <a:clrScheme name="Globe 7">
        <a:dk1>
          <a:srgbClr val="3B4257"/>
        </a:dk1>
        <a:lt1>
          <a:srgbClr val="FFFFFF"/>
        </a:lt1>
        <a:dk2>
          <a:srgbClr val="008080"/>
        </a:dk2>
        <a:lt2>
          <a:srgbClr val="FCF7FF"/>
        </a:lt2>
        <a:accent1>
          <a:srgbClr val="45868B"/>
        </a:accent1>
        <a:accent2>
          <a:srgbClr val="A76BC9"/>
        </a:accent2>
        <a:accent3>
          <a:srgbClr val="AAC0C0"/>
        </a:accent3>
        <a:accent4>
          <a:srgbClr val="DADADA"/>
        </a:accent4>
        <a:accent5>
          <a:srgbClr val="B0C3C4"/>
        </a:accent5>
        <a:accent6>
          <a:srgbClr val="9760B6"/>
        </a:accent6>
        <a:hlink>
          <a:srgbClr val="E1B7D0"/>
        </a:hlink>
        <a:folHlink>
          <a:srgbClr val="CCECFF"/>
        </a:folHlink>
      </a:clrScheme>
      <a:clrMap bg1="dk2" tx1="lt1" bg2="dk1" tx2="lt2" accent1="accent1" accent2="accent2" accent3="accent3" accent4="accent4" accent5="accent5" accent6="accent6" hlink="hlink" folHlink="folHlink"/>
    </a:extraClrScheme>
    <a:extraClrScheme>
      <a:clrScheme name="Globe 8">
        <a:dk1>
          <a:srgbClr val="5C1F00"/>
        </a:dk1>
        <a:lt1>
          <a:srgbClr val="FFFFFF"/>
        </a:lt1>
        <a:dk2>
          <a:srgbClr val="990033"/>
        </a:dk2>
        <a:lt2>
          <a:srgbClr val="B28002"/>
        </a:lt2>
        <a:accent1>
          <a:srgbClr val="993366"/>
        </a:accent1>
        <a:accent2>
          <a:srgbClr val="BE7960"/>
        </a:accent2>
        <a:accent3>
          <a:srgbClr val="CAAAAD"/>
        </a:accent3>
        <a:accent4>
          <a:srgbClr val="DADADA"/>
        </a:accent4>
        <a:accent5>
          <a:srgbClr val="CAADB8"/>
        </a:accent5>
        <a:accent6>
          <a:srgbClr val="AC6D56"/>
        </a:accent6>
        <a:hlink>
          <a:srgbClr val="E5D7FD"/>
        </a:hlink>
        <a:folHlink>
          <a:srgbClr val="D3A219"/>
        </a:folHlink>
      </a:clrScheme>
      <a:clrMap bg1="dk2" tx1="lt1" bg2="dk1" tx2="lt2" accent1="accent1" accent2="accent2" accent3="accent3" accent4="accent4" accent5="accent5" accent6="accent6" hlink="hlink" folHlink="folHlink"/>
    </a:extraClrScheme>
    <a:extraClrScheme>
      <a:clrScheme name="Globe 9">
        <a:dk1>
          <a:srgbClr val="2D2015"/>
        </a:dk1>
        <a:lt1>
          <a:srgbClr val="FFFFFF"/>
        </a:lt1>
        <a:dk2>
          <a:srgbClr val="967246"/>
        </a:dk2>
        <a:lt2>
          <a:srgbClr val="FFFFFF"/>
        </a:lt2>
        <a:accent1>
          <a:srgbClr val="8C7B70"/>
        </a:accent1>
        <a:accent2>
          <a:srgbClr val="7642A6"/>
        </a:accent2>
        <a:accent3>
          <a:srgbClr val="C9BCB0"/>
        </a:accent3>
        <a:accent4>
          <a:srgbClr val="DADADA"/>
        </a:accent4>
        <a:accent5>
          <a:srgbClr val="C5BFBB"/>
        </a:accent5>
        <a:accent6>
          <a:srgbClr val="6A3B96"/>
        </a:accent6>
        <a:hlink>
          <a:srgbClr val="EEC9FF"/>
        </a:hlink>
        <a:folHlink>
          <a:srgbClr val="CC99FF"/>
        </a:folHlink>
      </a:clrScheme>
      <a:clrMap bg1="dk2" tx1="lt1" bg2="dk1" tx2="lt2" accent1="accent1" accent2="accent2" accent3="accent3" accent4="accent4" accent5="accent5" accent6="accent6" hlink="hlink" folHlink="folHlink"/>
    </a:extraClrScheme>
    <a:extraClrScheme>
      <a:clrScheme name="Globe 10">
        <a:dk1>
          <a:srgbClr val="777777"/>
        </a:dk1>
        <a:lt1>
          <a:srgbClr val="FFFFFF"/>
        </a:lt1>
        <a:dk2>
          <a:srgbClr val="585A70"/>
        </a:dk2>
        <a:lt2>
          <a:srgbClr val="FFF3FF"/>
        </a:lt2>
        <a:accent1>
          <a:srgbClr val="847D95"/>
        </a:accent1>
        <a:accent2>
          <a:srgbClr val="614B81"/>
        </a:accent2>
        <a:accent3>
          <a:srgbClr val="B4B5BB"/>
        </a:accent3>
        <a:accent4>
          <a:srgbClr val="DADADA"/>
        </a:accent4>
        <a:accent5>
          <a:srgbClr val="C2BFC8"/>
        </a:accent5>
        <a:accent6>
          <a:srgbClr val="574374"/>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obe 11">
        <a:dk1>
          <a:srgbClr val="E0B8E0"/>
        </a:dk1>
        <a:lt1>
          <a:srgbClr val="FFFFFF"/>
        </a:lt1>
        <a:dk2>
          <a:srgbClr val="FFE5E5"/>
        </a:dk2>
        <a:lt2>
          <a:srgbClr val="808080"/>
        </a:lt2>
        <a:accent1>
          <a:srgbClr val="9161C5"/>
        </a:accent1>
        <a:accent2>
          <a:srgbClr val="990099"/>
        </a:accent2>
        <a:accent3>
          <a:srgbClr val="FFFFFF"/>
        </a:accent3>
        <a:accent4>
          <a:srgbClr val="BF9DBF"/>
        </a:accent4>
        <a:accent5>
          <a:srgbClr val="C7B7DF"/>
        </a:accent5>
        <a:accent6>
          <a:srgbClr val="8A008A"/>
        </a:accent6>
        <a:hlink>
          <a:srgbClr val="E7C9FF"/>
        </a:hlink>
        <a:folHlink>
          <a:srgbClr val="EAEAEA"/>
        </a:folHlink>
      </a:clrScheme>
      <a:clrMap bg1="lt1" tx1="dk1" bg2="lt2" tx2="dk2" accent1="accent1" accent2="accent2" accent3="accent3" accent4="accent4" accent5="accent5" accent6="accent6" hlink="hlink" folHlink="folHlink"/>
    </a:extraClrScheme>
    <a:extraClrScheme>
      <a:clrScheme name="Globe 12">
        <a:dk1>
          <a:srgbClr val="CC9900"/>
        </a:dk1>
        <a:lt1>
          <a:srgbClr val="FFFFFF"/>
        </a:lt1>
        <a:dk2>
          <a:srgbClr val="FFFDEB"/>
        </a:dk2>
        <a:lt2>
          <a:srgbClr val="969696"/>
        </a:lt2>
        <a:accent1>
          <a:srgbClr val="FDEFAB"/>
        </a:accent1>
        <a:accent2>
          <a:srgbClr val="FF9966"/>
        </a:accent2>
        <a:accent3>
          <a:srgbClr val="FFFFFF"/>
        </a:accent3>
        <a:accent4>
          <a:srgbClr val="AE8200"/>
        </a:accent4>
        <a:accent5>
          <a:srgbClr val="FEF6D2"/>
        </a:accent5>
        <a:accent6>
          <a:srgbClr val="E78A5C"/>
        </a:accent6>
        <a:hlink>
          <a:srgbClr val="990099"/>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tural wonders design template">
  <a:themeElements>
    <a:clrScheme name="Natural wonders design template 13">
      <a:dk1>
        <a:srgbClr val="003366"/>
      </a:dk1>
      <a:lt1>
        <a:srgbClr val="336699"/>
      </a:lt1>
      <a:dk2>
        <a:srgbClr val="000099"/>
      </a:dk2>
      <a:lt2>
        <a:srgbClr val="0066CC"/>
      </a:lt2>
      <a:accent1>
        <a:srgbClr val="CCECFF"/>
      </a:accent1>
      <a:accent2>
        <a:srgbClr val="009600"/>
      </a:accent2>
      <a:accent3>
        <a:srgbClr val="AAAACA"/>
      </a:accent3>
      <a:accent4>
        <a:srgbClr val="2A5682"/>
      </a:accent4>
      <a:accent5>
        <a:srgbClr val="E2F4FF"/>
      </a:accent5>
      <a:accent6>
        <a:srgbClr val="008700"/>
      </a:accent6>
      <a:hlink>
        <a:srgbClr val="8DD64A"/>
      </a:hlink>
      <a:folHlink>
        <a:srgbClr val="AC9C00"/>
      </a:folHlink>
    </a:clrScheme>
    <a:fontScheme name="Natural wonders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al wonders design template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tural wonders design template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tural wonders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Natural wonders design template 4">
        <a:dk1>
          <a:srgbClr val="000000"/>
        </a:dk1>
        <a:lt1>
          <a:srgbClr val="FFFFFF"/>
        </a:lt1>
        <a:dk2>
          <a:srgbClr val="000000"/>
        </a:dk2>
        <a:lt2>
          <a:srgbClr val="969696"/>
        </a:lt2>
        <a:accent1>
          <a:srgbClr val="FCE852"/>
        </a:accent1>
        <a:accent2>
          <a:srgbClr val="FF9966"/>
        </a:accent2>
        <a:accent3>
          <a:srgbClr val="FFFFFF"/>
        </a:accent3>
        <a:accent4>
          <a:srgbClr val="000000"/>
        </a:accent4>
        <a:accent5>
          <a:srgbClr val="FDF2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tural wonders design template 5">
        <a:dk1>
          <a:srgbClr val="5C1F00"/>
        </a:dk1>
        <a:lt1>
          <a:srgbClr val="663300"/>
        </a:lt1>
        <a:dk2>
          <a:srgbClr val="800000"/>
        </a:dk2>
        <a:lt2>
          <a:srgbClr val="993300"/>
        </a:lt2>
        <a:accent1>
          <a:srgbClr val="E15C2D"/>
        </a:accent1>
        <a:accent2>
          <a:srgbClr val="BE7960"/>
        </a:accent2>
        <a:accent3>
          <a:srgbClr val="C0AAAA"/>
        </a:accent3>
        <a:accent4>
          <a:srgbClr val="562A00"/>
        </a:accent4>
        <a:accent5>
          <a:srgbClr val="EEB5AD"/>
        </a:accent5>
        <a:accent6>
          <a:srgbClr val="AC6D56"/>
        </a:accent6>
        <a:hlink>
          <a:srgbClr val="FFFF99"/>
        </a:hlink>
        <a:folHlink>
          <a:srgbClr val="68500C"/>
        </a:folHlink>
      </a:clrScheme>
      <a:clrMap bg1="dk2" tx1="lt1" bg2="dk1" tx2="lt2" accent1="accent1" accent2="accent2" accent3="accent3" accent4="accent4" accent5="accent5" accent6="accent6" hlink="hlink" folHlink="folHlink"/>
    </a:extraClrScheme>
    <a:extraClrScheme>
      <a:clrScheme name="Natural wonders design template 6">
        <a:dk1>
          <a:srgbClr val="2D2015"/>
        </a:dk1>
        <a:lt1>
          <a:srgbClr val="996633"/>
        </a:lt1>
        <a:dk2>
          <a:srgbClr val="523E26"/>
        </a:dk2>
        <a:lt2>
          <a:srgbClr val="B96B1D"/>
        </a:lt2>
        <a:accent1>
          <a:srgbClr val="C0B7B0"/>
        </a:accent1>
        <a:accent2>
          <a:srgbClr val="8F5F2F"/>
        </a:accent2>
        <a:accent3>
          <a:srgbClr val="B3AFAC"/>
        </a:accent3>
        <a:accent4>
          <a:srgbClr val="82562A"/>
        </a:accent4>
        <a:accent5>
          <a:srgbClr val="DCD8D4"/>
        </a:accent5>
        <a:accent6>
          <a:srgbClr val="81552A"/>
        </a:accent6>
        <a:hlink>
          <a:srgbClr val="FCD904"/>
        </a:hlink>
        <a:folHlink>
          <a:srgbClr val="5A6C6E"/>
        </a:folHlink>
      </a:clrScheme>
      <a:clrMap bg1="dk2" tx1="lt1" bg2="dk1" tx2="lt2" accent1="accent1" accent2="accent2" accent3="accent3" accent4="accent4" accent5="accent5" accent6="accent6" hlink="hlink" folHlink="folHlink"/>
    </a:extraClrScheme>
    <a:extraClrScheme>
      <a:clrScheme name="Natural wonders design template 7">
        <a:dk1>
          <a:srgbClr val="000000"/>
        </a:dk1>
        <a:lt1>
          <a:srgbClr val="FFFFD9"/>
        </a:lt1>
        <a:dk2>
          <a:srgbClr val="000000"/>
        </a:dk2>
        <a:lt2>
          <a:srgbClr val="777777"/>
        </a:lt2>
        <a:accent1>
          <a:srgbClr val="FEF5C2"/>
        </a:accent1>
        <a:accent2>
          <a:srgbClr val="00CCFF"/>
        </a:accent2>
        <a:accent3>
          <a:srgbClr val="FFFFE9"/>
        </a:accent3>
        <a:accent4>
          <a:srgbClr val="000000"/>
        </a:accent4>
        <a:accent5>
          <a:srgbClr val="FEF9DD"/>
        </a:accent5>
        <a:accent6>
          <a:srgbClr val="00B9E7"/>
        </a:accent6>
        <a:hlink>
          <a:srgbClr val="CC6600"/>
        </a:hlink>
        <a:folHlink>
          <a:srgbClr val="FF9900"/>
        </a:folHlink>
      </a:clrScheme>
      <a:clrMap bg1="lt1" tx1="dk1" bg2="lt2" tx2="dk2" accent1="accent1" accent2="accent2" accent3="accent3" accent4="accent4" accent5="accent5" accent6="accent6" hlink="hlink" folHlink="folHlink"/>
    </a:extraClrScheme>
    <a:extraClrScheme>
      <a:clrScheme name="Natural wonders design template 8">
        <a:dk1>
          <a:srgbClr val="4D4D4D"/>
        </a:dk1>
        <a:lt1>
          <a:srgbClr val="008080"/>
        </a:lt1>
        <a:dk2>
          <a:srgbClr val="FF9900"/>
        </a:dk2>
        <a:lt2>
          <a:srgbClr val="005A58"/>
        </a:lt2>
        <a:accent1>
          <a:srgbClr val="589F31"/>
        </a:accent1>
        <a:accent2>
          <a:srgbClr val="0066CC"/>
        </a:accent2>
        <a:accent3>
          <a:srgbClr val="AAC0C0"/>
        </a:accent3>
        <a:accent4>
          <a:srgbClr val="404040"/>
        </a:accent4>
        <a:accent5>
          <a:srgbClr val="B4CDAD"/>
        </a:accent5>
        <a:accent6>
          <a:srgbClr val="005CB9"/>
        </a:accent6>
        <a:hlink>
          <a:srgbClr val="99CCFF"/>
        </a:hlink>
        <a:folHlink>
          <a:srgbClr val="FFCC00"/>
        </a:folHlink>
      </a:clrScheme>
      <a:clrMap bg1="lt1" tx1="dk1" bg2="lt2" tx2="dk2" accent1="accent1" accent2="accent2" accent3="accent3" accent4="accent4" accent5="accent5" accent6="accent6" hlink="hlink" folHlink="folHlink"/>
    </a:extraClrScheme>
    <a:extraClrScheme>
      <a:clrScheme name="Natural wonders design template 9">
        <a:dk1>
          <a:srgbClr val="336699"/>
        </a:dk1>
        <a:lt1>
          <a:srgbClr val="800000"/>
        </a:lt1>
        <a:dk2>
          <a:srgbClr val="000000"/>
        </a:dk2>
        <a:lt2>
          <a:srgbClr val="0099CC"/>
        </a:lt2>
        <a:accent1>
          <a:srgbClr val="89C4FF"/>
        </a:accent1>
        <a:accent2>
          <a:srgbClr val="468A4B"/>
        </a:accent2>
        <a:accent3>
          <a:srgbClr val="AAAAAA"/>
        </a:accent3>
        <a:accent4>
          <a:srgbClr val="6C0000"/>
        </a:accent4>
        <a:accent5>
          <a:srgbClr val="C4DEFF"/>
        </a:accent5>
        <a:accent6>
          <a:srgbClr val="3F7D43"/>
        </a:accent6>
        <a:hlink>
          <a:srgbClr val="D3E2FF"/>
        </a:hlink>
        <a:folHlink>
          <a:srgbClr val="F0E500"/>
        </a:folHlink>
      </a:clrScheme>
      <a:clrMap bg1="dk2" tx1="lt1" bg2="dk1" tx2="lt2" accent1="accent1" accent2="accent2" accent3="accent3" accent4="accent4" accent5="accent5" accent6="accent6" hlink="hlink" folHlink="folHlink"/>
    </a:extraClrScheme>
    <a:extraClrScheme>
      <a:clrScheme name="Natural wonders design template 10">
        <a:dk1>
          <a:srgbClr val="000000"/>
        </a:dk1>
        <a:lt1>
          <a:srgbClr val="FFFFFF"/>
        </a:lt1>
        <a:dk2>
          <a:srgbClr val="000000"/>
        </a:dk2>
        <a:lt2>
          <a:srgbClr val="808080"/>
        </a:lt2>
        <a:accent1>
          <a:srgbClr val="A5D9F9"/>
        </a:accent1>
        <a:accent2>
          <a:srgbClr val="333399"/>
        </a:accent2>
        <a:accent3>
          <a:srgbClr val="FFFFFF"/>
        </a:accent3>
        <a:accent4>
          <a:srgbClr val="000000"/>
        </a:accent4>
        <a:accent5>
          <a:srgbClr val="CFE9FB"/>
        </a:accent5>
        <a:accent6>
          <a:srgbClr val="2D2D8A"/>
        </a:accent6>
        <a:hlink>
          <a:srgbClr val="009900"/>
        </a:hlink>
        <a:folHlink>
          <a:srgbClr val="006600"/>
        </a:folHlink>
      </a:clrScheme>
      <a:clrMap bg1="lt1" tx1="dk1" bg2="lt2" tx2="dk2" accent1="accent1" accent2="accent2" accent3="accent3" accent4="accent4" accent5="accent5" accent6="accent6" hlink="hlink" folHlink="folHlink"/>
    </a:extraClrScheme>
    <a:extraClrScheme>
      <a:clrScheme name="Natural wonders design template 11">
        <a:dk1>
          <a:srgbClr val="333333"/>
        </a:dk1>
        <a:lt1>
          <a:srgbClr val="686B5D"/>
        </a:lt1>
        <a:dk2>
          <a:srgbClr val="66665A"/>
        </a:dk2>
        <a:lt2>
          <a:srgbClr val="777777"/>
        </a:lt2>
        <a:accent1>
          <a:srgbClr val="909082"/>
        </a:accent1>
        <a:accent2>
          <a:srgbClr val="33CC33"/>
        </a:accent2>
        <a:accent3>
          <a:srgbClr val="B9BAB6"/>
        </a:accent3>
        <a:accent4>
          <a:srgbClr val="2A2A2A"/>
        </a:accent4>
        <a:accent5>
          <a:srgbClr val="C6C6C1"/>
        </a:accent5>
        <a:accent6>
          <a:srgbClr val="2DB92D"/>
        </a:accent6>
        <a:hlink>
          <a:srgbClr val="FFE101"/>
        </a:hlink>
        <a:folHlink>
          <a:srgbClr val="E9DCB9"/>
        </a:folHlink>
      </a:clrScheme>
      <a:clrMap bg1="lt1" tx1="dk1" bg2="lt2" tx2="dk2" accent1="accent1" accent2="accent2" accent3="accent3" accent4="accent4" accent5="accent5" accent6="accent6" hlink="hlink" folHlink="folHlink"/>
    </a:extraClrScheme>
    <a:extraClrScheme>
      <a:clrScheme name="Natural wonders design template 12">
        <a:dk1>
          <a:srgbClr val="003366"/>
        </a:dk1>
        <a:lt1>
          <a:srgbClr val="C0C0C0"/>
        </a:lt1>
        <a:dk2>
          <a:srgbClr val="CC3300"/>
        </a:dk2>
        <a:lt2>
          <a:srgbClr val="3E3E5C"/>
        </a:lt2>
        <a:accent1>
          <a:srgbClr val="419BE5"/>
        </a:accent1>
        <a:accent2>
          <a:srgbClr val="CC3300"/>
        </a:accent2>
        <a:accent3>
          <a:srgbClr val="DCDCDC"/>
        </a:accent3>
        <a:accent4>
          <a:srgbClr val="002A56"/>
        </a:accent4>
        <a:accent5>
          <a:srgbClr val="B0CBF0"/>
        </a:accent5>
        <a:accent6>
          <a:srgbClr val="B92D00"/>
        </a:accent6>
        <a:hlink>
          <a:srgbClr val="FFCC66"/>
        </a:hlink>
        <a:folHlink>
          <a:srgbClr val="CCFF99"/>
        </a:folHlink>
      </a:clrScheme>
      <a:clrMap bg1="lt1" tx1="dk1" bg2="lt2" tx2="dk2" accent1="accent1" accent2="accent2" accent3="accent3" accent4="accent4" accent5="accent5" accent6="accent6" hlink="hlink" folHlink="folHlink"/>
    </a:extraClrScheme>
    <a:extraClrScheme>
      <a:clrScheme name="Natural wonders design template 13">
        <a:dk1>
          <a:srgbClr val="003366"/>
        </a:dk1>
        <a:lt1>
          <a:srgbClr val="336699"/>
        </a:lt1>
        <a:dk2>
          <a:srgbClr val="000099"/>
        </a:dk2>
        <a:lt2>
          <a:srgbClr val="0066CC"/>
        </a:lt2>
        <a:accent1>
          <a:srgbClr val="CCECFF"/>
        </a:accent1>
        <a:accent2>
          <a:srgbClr val="009600"/>
        </a:accent2>
        <a:accent3>
          <a:srgbClr val="AAAACA"/>
        </a:accent3>
        <a:accent4>
          <a:srgbClr val="2A5682"/>
        </a:accent4>
        <a:accent5>
          <a:srgbClr val="E2F4FF"/>
        </a:accent5>
        <a:accent6>
          <a:srgbClr val="008700"/>
        </a:accent6>
        <a:hlink>
          <a:srgbClr val="8DD64A"/>
        </a:hlink>
        <a:folHlink>
          <a:srgbClr val="AC9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 Vinci design template</Template>
  <TotalTime>1856</TotalTime>
  <Words>1849</Words>
  <Application>Microsoft Office PowerPoint</Application>
  <PresentationFormat>On-screen Show (4:3)</PresentationFormat>
  <Paragraphs>312</Paragraphs>
  <Slides>57</Slides>
  <Notes>57</Notes>
  <HiddenSlides>0</HiddenSlides>
  <MMClips>1</MMClips>
  <ScaleCrop>false</ScaleCrop>
  <HeadingPairs>
    <vt:vector size="4" baseType="variant">
      <vt:variant>
        <vt:lpstr>Theme</vt:lpstr>
      </vt:variant>
      <vt:variant>
        <vt:i4>5</vt:i4>
      </vt:variant>
      <vt:variant>
        <vt:lpstr>Slide Titles</vt:lpstr>
      </vt:variant>
      <vt:variant>
        <vt:i4>57</vt:i4>
      </vt:variant>
    </vt:vector>
  </HeadingPairs>
  <TitlesOfParts>
    <vt:vector size="62" baseType="lpstr">
      <vt:lpstr>Globe</vt:lpstr>
      <vt:lpstr>1_Default Design</vt:lpstr>
      <vt:lpstr>Default Design</vt:lpstr>
      <vt:lpstr>Natural wonders design template</vt:lpstr>
      <vt:lpstr>2_Default Design</vt:lpstr>
      <vt:lpstr>Climate</vt:lpstr>
      <vt:lpstr>Outline</vt:lpstr>
      <vt:lpstr>Definitions</vt:lpstr>
      <vt:lpstr>Definitions</vt:lpstr>
      <vt:lpstr>Scales Of Climate Change</vt:lpstr>
      <vt:lpstr>Scales Of Climate Change</vt:lpstr>
      <vt:lpstr>Koeppen Classification System</vt:lpstr>
      <vt:lpstr>Koeppen Classification System</vt:lpstr>
      <vt:lpstr>Slide 9</vt:lpstr>
      <vt:lpstr>Low-Latitude Climates</vt:lpstr>
      <vt:lpstr>Slide 11</vt:lpstr>
      <vt:lpstr>Low-Latitude Climates</vt:lpstr>
      <vt:lpstr>Slide 13</vt:lpstr>
      <vt:lpstr>High-Latitude Climates</vt:lpstr>
      <vt:lpstr>Slide 15</vt:lpstr>
      <vt:lpstr>Slide 16</vt:lpstr>
      <vt:lpstr>High-Latitude Climates</vt:lpstr>
      <vt:lpstr>Slide 18</vt:lpstr>
      <vt:lpstr>Climates Unrelated to Latitude</vt:lpstr>
      <vt:lpstr>Slide 20</vt:lpstr>
      <vt:lpstr>Ice Ages (Glacials &amp; Interglacials)</vt:lpstr>
      <vt:lpstr>Ice Ages (Glacials &amp; Interglacials)</vt:lpstr>
      <vt:lpstr>Slide 23</vt:lpstr>
      <vt:lpstr>Ice Ages (Glacials &amp; Interglacials)</vt:lpstr>
      <vt:lpstr>Evidence of Climate Change </vt:lpstr>
      <vt:lpstr>Cores Through Existing Ice</vt:lpstr>
      <vt:lpstr>Vegetation Changes In The Past</vt:lpstr>
      <vt:lpstr>Slide 28</vt:lpstr>
      <vt:lpstr>Slide 29</vt:lpstr>
      <vt:lpstr>Slide 30</vt:lpstr>
      <vt:lpstr>Slide 31</vt:lpstr>
      <vt:lpstr>Vegetation Changes In The Past</vt:lpstr>
      <vt:lpstr>Slide 33</vt:lpstr>
      <vt:lpstr>Landform Changes In Past</vt:lpstr>
      <vt:lpstr>Slide 35</vt:lpstr>
      <vt:lpstr>Slide 36</vt:lpstr>
      <vt:lpstr>Slide 37</vt:lpstr>
      <vt:lpstr>Slide 38</vt:lpstr>
      <vt:lpstr>Landform Changes In Past</vt:lpstr>
      <vt:lpstr>Slide 40</vt:lpstr>
      <vt:lpstr>Slide 41</vt:lpstr>
      <vt:lpstr>Historical Records</vt:lpstr>
      <vt:lpstr>Historical Records</vt:lpstr>
      <vt:lpstr>Slide 44</vt:lpstr>
      <vt:lpstr>Historical Records</vt:lpstr>
      <vt:lpstr>Slide 46</vt:lpstr>
      <vt:lpstr>Slide 47</vt:lpstr>
      <vt:lpstr>Ice Ages (Glacials &amp; Interglacials)</vt:lpstr>
      <vt:lpstr>The Future?</vt:lpstr>
      <vt:lpstr>Slide 50</vt:lpstr>
      <vt:lpstr>Slide 51</vt:lpstr>
      <vt:lpstr>Slide 52</vt:lpstr>
      <vt:lpstr>Slide 53</vt:lpstr>
      <vt:lpstr>Feedbacks</vt:lpstr>
      <vt:lpstr>Ice Ages (Glacials &amp; Interglacials)</vt:lpstr>
      <vt:lpstr>The Future?</vt:lpstr>
      <vt:lpstr>Slide 57</vt:lpstr>
    </vt:vector>
  </TitlesOfParts>
  <Company>Florida Atlantic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changes,  past and future</dc:title>
  <dc:creator>Michael Lott</dc:creator>
  <cp:lastModifiedBy>geo-admin</cp:lastModifiedBy>
  <cp:revision>60</cp:revision>
  <dcterms:created xsi:type="dcterms:W3CDTF">2001-12-03T21:50:08Z</dcterms:created>
  <dcterms:modified xsi:type="dcterms:W3CDTF">2011-07-28T00:00:51Z</dcterms:modified>
</cp:coreProperties>
</file>